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8" r:id="rId2"/>
  </p:sldMasterIdLst>
  <p:notesMasterIdLst>
    <p:notesMasterId r:id="rId35"/>
  </p:notesMasterIdLst>
  <p:handoutMasterIdLst>
    <p:handoutMasterId r:id="rId36"/>
  </p:handoutMasterIdLst>
  <p:sldIdLst>
    <p:sldId id="724" r:id="rId3"/>
    <p:sldId id="1061" r:id="rId4"/>
    <p:sldId id="1062" r:id="rId5"/>
    <p:sldId id="1000" r:id="rId6"/>
    <p:sldId id="1064" r:id="rId7"/>
    <p:sldId id="989" r:id="rId8"/>
    <p:sldId id="990" r:id="rId9"/>
    <p:sldId id="1063" r:id="rId10"/>
    <p:sldId id="1080" r:id="rId11"/>
    <p:sldId id="1065" r:id="rId12"/>
    <p:sldId id="987" r:id="rId13"/>
    <p:sldId id="386" r:id="rId14"/>
    <p:sldId id="699" r:id="rId15"/>
    <p:sldId id="993" r:id="rId16"/>
    <p:sldId id="1066" r:id="rId17"/>
    <p:sldId id="1068" r:id="rId18"/>
    <p:sldId id="1069" r:id="rId19"/>
    <p:sldId id="1070" r:id="rId20"/>
    <p:sldId id="1071" r:id="rId21"/>
    <p:sldId id="1072" r:id="rId22"/>
    <p:sldId id="697" r:id="rId23"/>
    <p:sldId id="1041" r:id="rId24"/>
    <p:sldId id="1073" r:id="rId25"/>
    <p:sldId id="1074" r:id="rId26"/>
    <p:sldId id="1081" r:id="rId27"/>
    <p:sldId id="1078" r:id="rId28"/>
    <p:sldId id="1079" r:id="rId29"/>
    <p:sldId id="980" r:id="rId30"/>
    <p:sldId id="1044" r:id="rId31"/>
    <p:sldId id="1082" r:id="rId32"/>
    <p:sldId id="1060" r:id="rId33"/>
    <p:sldId id="1077" r:id="rId34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Labetoulle" initials="ML" lastIdx="12" clrIdx="0"/>
  <p:cmAuthor id="2" name="ROQUE AFONSO Anne-Marie" initials="RA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03C"/>
    <a:srgbClr val="FFCC00"/>
    <a:srgbClr val="FF9900"/>
    <a:srgbClr val="FFFFCC"/>
    <a:srgbClr val="339933"/>
    <a:srgbClr val="33CC33"/>
    <a:srgbClr val="D7DCD7"/>
    <a:srgbClr val="CCECFF"/>
    <a:srgbClr val="648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25" autoAdjust="0"/>
    <p:restoredTop sz="94836" autoAdjust="0"/>
  </p:normalViewPr>
  <p:slideViewPr>
    <p:cSldViewPr>
      <p:cViewPr varScale="1">
        <p:scale>
          <a:sx n="115" d="100"/>
          <a:sy n="115" d="100"/>
        </p:scale>
        <p:origin x="3876" y="108"/>
      </p:cViewPr>
      <p:guideLst>
        <p:guide orient="horz" pos="261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dsrvfs\DMI\Unit&#233;s\VAC\6-Thematiques\Enquete%20Sero\SEROEPID2\SEROINF\AnaSeroInf\Res-Divers\rubeole90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440507436570441"/>
          <c:y val="6.9919072615923242E-2"/>
          <c:w val="0.7568648293963256"/>
          <c:h val="0.76317512394284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Feuil4!$B$39</c:f>
              <c:strCache>
                <c:ptCount val="1"/>
                <c:pt idx="0">
                  <c:v>&lt; 1990</c:v>
                </c:pt>
              </c:strCache>
            </c:strRef>
          </c:tx>
          <c:invertIfNegative val="0"/>
          <c:cat>
            <c:numRef>
              <c:f>Feuil4!$A$40:$A$67</c:f>
              <c:numCache>
                <c:formatCode>General</c:formatCode>
                <c:ptCount val="28"/>
                <c:pt idx="0">
                  <c:v>0.70000000000000062</c:v>
                </c:pt>
                <c:pt idx="1">
                  <c:v>0.8</c:v>
                </c:pt>
                <c:pt idx="2">
                  <c:v>0.9</c:v>
                </c:pt>
                <c:pt idx="3">
                  <c:v>1</c:v>
                </c:pt>
                <c:pt idx="4">
                  <c:v>1.1000000000000001</c:v>
                </c:pt>
                <c:pt idx="5">
                  <c:v>1.2</c:v>
                </c:pt>
                <c:pt idx="6">
                  <c:v>1.3</c:v>
                </c:pt>
                <c:pt idx="7">
                  <c:v>1.4</c:v>
                </c:pt>
                <c:pt idx="8">
                  <c:v>1.5</c:v>
                </c:pt>
                <c:pt idx="9">
                  <c:v>1.6</c:v>
                </c:pt>
                <c:pt idx="10">
                  <c:v>1.7000000000000031</c:v>
                </c:pt>
                <c:pt idx="11">
                  <c:v>1.8</c:v>
                </c:pt>
                <c:pt idx="12">
                  <c:v>1.9</c:v>
                </c:pt>
                <c:pt idx="13">
                  <c:v>2</c:v>
                </c:pt>
                <c:pt idx="14">
                  <c:v>2.1</c:v>
                </c:pt>
                <c:pt idx="15">
                  <c:v>2.2000000000000002</c:v>
                </c:pt>
                <c:pt idx="16">
                  <c:v>2.2999999999999998</c:v>
                </c:pt>
                <c:pt idx="17">
                  <c:v>2.4</c:v>
                </c:pt>
                <c:pt idx="18">
                  <c:v>2.5</c:v>
                </c:pt>
                <c:pt idx="19">
                  <c:v>2.6</c:v>
                </c:pt>
                <c:pt idx="20">
                  <c:v>2.7</c:v>
                </c:pt>
                <c:pt idx="21">
                  <c:v>2.8</c:v>
                </c:pt>
                <c:pt idx="22">
                  <c:v>2.9</c:v>
                </c:pt>
                <c:pt idx="23">
                  <c:v>3</c:v>
                </c:pt>
                <c:pt idx="24">
                  <c:v>3.1</c:v>
                </c:pt>
                <c:pt idx="25">
                  <c:v>3.2</c:v>
                </c:pt>
                <c:pt idx="26">
                  <c:v>3.3</c:v>
                </c:pt>
                <c:pt idx="27">
                  <c:v>3.4</c:v>
                </c:pt>
              </c:numCache>
            </c:numRef>
          </c:cat>
          <c:val>
            <c:numRef>
              <c:f>Feuil4!$B$40:$B$67</c:f>
              <c:numCache>
                <c:formatCode>General</c:formatCode>
                <c:ptCount val="28"/>
                <c:pt idx="0">
                  <c:v>2</c:v>
                </c:pt>
                <c:pt idx="1">
                  <c:v>10</c:v>
                </c:pt>
                <c:pt idx="2">
                  <c:v>18</c:v>
                </c:pt>
                <c:pt idx="3">
                  <c:v>31</c:v>
                </c:pt>
                <c:pt idx="4">
                  <c:v>53</c:v>
                </c:pt>
                <c:pt idx="5">
                  <c:v>89</c:v>
                </c:pt>
                <c:pt idx="6">
                  <c:v>114</c:v>
                </c:pt>
                <c:pt idx="7">
                  <c:v>166</c:v>
                </c:pt>
                <c:pt idx="8">
                  <c:v>161</c:v>
                </c:pt>
                <c:pt idx="9">
                  <c:v>163</c:v>
                </c:pt>
                <c:pt idx="10">
                  <c:v>193</c:v>
                </c:pt>
                <c:pt idx="11">
                  <c:v>227</c:v>
                </c:pt>
                <c:pt idx="12">
                  <c:v>234</c:v>
                </c:pt>
                <c:pt idx="13">
                  <c:v>230</c:v>
                </c:pt>
                <c:pt idx="14">
                  <c:v>223</c:v>
                </c:pt>
                <c:pt idx="15">
                  <c:v>194</c:v>
                </c:pt>
                <c:pt idx="16">
                  <c:v>151</c:v>
                </c:pt>
                <c:pt idx="17">
                  <c:v>159</c:v>
                </c:pt>
                <c:pt idx="18">
                  <c:v>131</c:v>
                </c:pt>
                <c:pt idx="19">
                  <c:v>102</c:v>
                </c:pt>
                <c:pt idx="20">
                  <c:v>66</c:v>
                </c:pt>
                <c:pt idx="21">
                  <c:v>15</c:v>
                </c:pt>
                <c:pt idx="22">
                  <c:v>9</c:v>
                </c:pt>
                <c:pt idx="23">
                  <c:v>7</c:v>
                </c:pt>
                <c:pt idx="24">
                  <c:v>8</c:v>
                </c:pt>
                <c:pt idx="25">
                  <c:v>2</c:v>
                </c:pt>
                <c:pt idx="26">
                  <c:v>2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B-4025-8899-5532CEDE2E2E}"/>
            </c:ext>
          </c:extLst>
        </c:ser>
        <c:ser>
          <c:idx val="1"/>
          <c:order val="1"/>
          <c:tx>
            <c:strRef>
              <c:f>Feuil4!$C$39</c:f>
              <c:strCache>
                <c:ptCount val="1"/>
                <c:pt idx="0">
                  <c:v>&gt;= 1990</c:v>
                </c:pt>
              </c:strCache>
            </c:strRef>
          </c:tx>
          <c:invertIfNegative val="0"/>
          <c:cat>
            <c:numRef>
              <c:f>Feuil4!$A$40:$A$67</c:f>
              <c:numCache>
                <c:formatCode>General</c:formatCode>
                <c:ptCount val="28"/>
                <c:pt idx="0">
                  <c:v>0.70000000000000062</c:v>
                </c:pt>
                <c:pt idx="1">
                  <c:v>0.8</c:v>
                </c:pt>
                <c:pt idx="2">
                  <c:v>0.9</c:v>
                </c:pt>
                <c:pt idx="3">
                  <c:v>1</c:v>
                </c:pt>
                <c:pt idx="4">
                  <c:v>1.1000000000000001</c:v>
                </c:pt>
                <c:pt idx="5">
                  <c:v>1.2</c:v>
                </c:pt>
                <c:pt idx="6">
                  <c:v>1.3</c:v>
                </c:pt>
                <c:pt idx="7">
                  <c:v>1.4</c:v>
                </c:pt>
                <c:pt idx="8">
                  <c:v>1.5</c:v>
                </c:pt>
                <c:pt idx="9">
                  <c:v>1.6</c:v>
                </c:pt>
                <c:pt idx="10">
                  <c:v>1.7000000000000031</c:v>
                </c:pt>
                <c:pt idx="11">
                  <c:v>1.8</c:v>
                </c:pt>
                <c:pt idx="12">
                  <c:v>1.9</c:v>
                </c:pt>
                <c:pt idx="13">
                  <c:v>2</c:v>
                </c:pt>
                <c:pt idx="14">
                  <c:v>2.1</c:v>
                </c:pt>
                <c:pt idx="15">
                  <c:v>2.2000000000000002</c:v>
                </c:pt>
                <c:pt idx="16">
                  <c:v>2.2999999999999998</c:v>
                </c:pt>
                <c:pt idx="17">
                  <c:v>2.4</c:v>
                </c:pt>
                <c:pt idx="18">
                  <c:v>2.5</c:v>
                </c:pt>
                <c:pt idx="19">
                  <c:v>2.6</c:v>
                </c:pt>
                <c:pt idx="20">
                  <c:v>2.7</c:v>
                </c:pt>
                <c:pt idx="21">
                  <c:v>2.8</c:v>
                </c:pt>
                <c:pt idx="22">
                  <c:v>2.9</c:v>
                </c:pt>
                <c:pt idx="23">
                  <c:v>3</c:v>
                </c:pt>
                <c:pt idx="24">
                  <c:v>3.1</c:v>
                </c:pt>
                <c:pt idx="25">
                  <c:v>3.2</c:v>
                </c:pt>
                <c:pt idx="26">
                  <c:v>3.3</c:v>
                </c:pt>
                <c:pt idx="27">
                  <c:v>3.4</c:v>
                </c:pt>
              </c:numCache>
            </c:numRef>
          </c:cat>
          <c:val>
            <c:numRef>
              <c:f>Feuil4!$C$40:$C$67</c:f>
              <c:numCache>
                <c:formatCode>General</c:formatCode>
                <c:ptCount val="28"/>
                <c:pt idx="0">
                  <c:v>7</c:v>
                </c:pt>
                <c:pt idx="1">
                  <c:v>19</c:v>
                </c:pt>
                <c:pt idx="2">
                  <c:v>45</c:v>
                </c:pt>
                <c:pt idx="3">
                  <c:v>73</c:v>
                </c:pt>
                <c:pt idx="4">
                  <c:v>114</c:v>
                </c:pt>
                <c:pt idx="5">
                  <c:v>184</c:v>
                </c:pt>
                <c:pt idx="6">
                  <c:v>243</c:v>
                </c:pt>
                <c:pt idx="7">
                  <c:v>253</c:v>
                </c:pt>
                <c:pt idx="8">
                  <c:v>253</c:v>
                </c:pt>
                <c:pt idx="9">
                  <c:v>220</c:v>
                </c:pt>
                <c:pt idx="10">
                  <c:v>210</c:v>
                </c:pt>
                <c:pt idx="11">
                  <c:v>170</c:v>
                </c:pt>
                <c:pt idx="12">
                  <c:v>137</c:v>
                </c:pt>
                <c:pt idx="13">
                  <c:v>121</c:v>
                </c:pt>
                <c:pt idx="14">
                  <c:v>86</c:v>
                </c:pt>
                <c:pt idx="15">
                  <c:v>71</c:v>
                </c:pt>
                <c:pt idx="16">
                  <c:v>46</c:v>
                </c:pt>
                <c:pt idx="17">
                  <c:v>28</c:v>
                </c:pt>
                <c:pt idx="18">
                  <c:v>20</c:v>
                </c:pt>
                <c:pt idx="19">
                  <c:v>7</c:v>
                </c:pt>
                <c:pt idx="20">
                  <c:v>5</c:v>
                </c:pt>
                <c:pt idx="21">
                  <c:v>3</c:v>
                </c:pt>
                <c:pt idx="2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7B-4025-8899-5532CEDE2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726848"/>
        <c:axId val="99728768"/>
      </c:barChart>
      <c:catAx>
        <c:axId val="99726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r>
                  <a:rPr lang="fr-FR" sz="1100" dirty="0">
                    <a:solidFill>
                      <a:schemeClr val="tx2"/>
                    </a:solidFill>
                  </a:rPr>
                  <a:t>Titre </a:t>
                </a:r>
                <a:r>
                  <a:rPr lang="fr-FR" sz="1100" b="1" i="0" u="none" strike="noStrike" kern="1200" baseline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RV-</a:t>
                </a:r>
                <a:r>
                  <a:rPr lang="fr-FR" sz="1100" b="1" i="0" u="none" strike="noStrike" kern="1200" baseline="0" dirty="0" err="1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IgG</a:t>
                </a:r>
                <a:r>
                  <a:rPr lang="fr-FR" sz="1100" b="1" i="0" u="none" strike="noStrike" kern="1200" baseline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 (Log10</a:t>
                </a:r>
                <a:r>
                  <a:rPr lang="fr-FR" sz="1100" baseline="0" dirty="0">
                    <a:solidFill>
                      <a:schemeClr val="tx2"/>
                    </a:solidFill>
                  </a:rPr>
                  <a:t>)</a:t>
                </a:r>
                <a:endParaRPr lang="fr-FR" sz="1100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2400647327894977"/>
              <c:y val="0.898457736209664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9728768"/>
        <c:crosses val="autoZero"/>
        <c:auto val="1"/>
        <c:lblAlgn val="ctr"/>
        <c:lblOffset val="100"/>
        <c:noMultiLvlLbl val="0"/>
      </c:catAx>
      <c:valAx>
        <c:axId val="997287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r>
                  <a:rPr lang="en-US" sz="1100" dirty="0" err="1">
                    <a:solidFill>
                      <a:schemeClr val="tx2"/>
                    </a:solidFill>
                  </a:rPr>
                  <a:t>Nb</a:t>
                </a:r>
                <a:r>
                  <a:rPr lang="en-US" sz="1100" dirty="0">
                    <a:solidFill>
                      <a:schemeClr val="tx2"/>
                    </a:solidFill>
                  </a:rPr>
                  <a:t> de </a:t>
                </a:r>
                <a:r>
                  <a:rPr lang="en-US" sz="1100" dirty="0" err="1">
                    <a:solidFill>
                      <a:schemeClr val="tx2"/>
                    </a:solidFill>
                  </a:rPr>
                  <a:t>plvts</a:t>
                </a:r>
                <a:endParaRPr lang="en-US" sz="1100" dirty="0">
                  <a:solidFill>
                    <a:schemeClr val="tx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7268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>
                <a:solidFill>
                  <a:schemeClr val="tx2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100">
                <a:solidFill>
                  <a:schemeClr val="tx2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77438073018464315"/>
          <c:y val="0.41341697466589622"/>
          <c:w val="0.15076133942646469"/>
          <c:h val="0.15690273093539459"/>
        </c:manualLayout>
      </c:layout>
      <c:overlay val="0"/>
      <c:txPr>
        <a:bodyPr/>
        <a:lstStyle/>
        <a:p>
          <a:pPr>
            <a:defRPr sz="1800">
              <a:solidFill>
                <a:schemeClr val="bg2"/>
              </a:solidFill>
            </a:defRPr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C6375-8F0C-4576-9383-1E14576ABAE3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98CD7-3EB4-4362-8C77-B8B7AAFB6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167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6DF56-97EB-4EC5-AAB8-82D6B9132E6B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058DF-90AD-4C17-BD3B-50EFF94A2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83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>
            <a:extLst>
              <a:ext uri="{FF2B5EF4-FFF2-40B4-BE49-F238E27FC236}">
                <a16:creationId xmlns:a16="http://schemas.microsoft.com/office/drawing/2014/main" id="{F9609E0B-A5C1-4AED-8237-E47B3BDCF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>
            <a:extLst>
              <a:ext uri="{FF2B5EF4-FFF2-40B4-BE49-F238E27FC236}">
                <a16:creationId xmlns:a16="http://schemas.microsoft.com/office/drawing/2014/main" id="{7E59A504-6118-42EB-91CB-0E9968201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56324" name="Espace réservé du numéro de diapositive 3">
            <a:extLst>
              <a:ext uri="{FF2B5EF4-FFF2-40B4-BE49-F238E27FC236}">
                <a16:creationId xmlns:a16="http://schemas.microsoft.com/office/drawing/2014/main" id="{644F224F-2C6F-4FCE-98CF-9E09F09E1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A1B7CA-BA62-4F9C-8EBF-D82B454B461C}" type="slidenum">
              <a:rPr lang="en-US" altLang="fr-FR" u="none">
                <a:latin typeface="Calibri" panose="020F0502020204030204" pitchFamily="34" charset="0"/>
              </a:rPr>
              <a:pPr eaLnBrk="1" hangingPunct="1"/>
              <a:t>4</a:t>
            </a:fld>
            <a:endParaRPr lang="en-US" altLang="fr-FR" u="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15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58DF-90AD-4C17-BD3B-50EFF94A268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73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58DF-90AD-4C17-BD3B-50EFF94A268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526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>
            <a:extLst>
              <a:ext uri="{FF2B5EF4-FFF2-40B4-BE49-F238E27FC236}">
                <a16:creationId xmlns:a16="http://schemas.microsoft.com/office/drawing/2014/main" id="{F9609E0B-A5C1-4AED-8237-E47B3BDCF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>
            <a:extLst>
              <a:ext uri="{FF2B5EF4-FFF2-40B4-BE49-F238E27FC236}">
                <a16:creationId xmlns:a16="http://schemas.microsoft.com/office/drawing/2014/main" id="{7E59A504-6118-42EB-91CB-0E9968201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56324" name="Espace réservé du numéro de diapositive 3">
            <a:extLst>
              <a:ext uri="{FF2B5EF4-FFF2-40B4-BE49-F238E27FC236}">
                <a16:creationId xmlns:a16="http://schemas.microsoft.com/office/drawing/2014/main" id="{644F224F-2C6F-4FCE-98CF-9E09F09E1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A1B7CA-BA62-4F9C-8EBF-D82B454B461C}" type="slidenum">
              <a:rPr lang="en-US" altLang="fr-FR" u="none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fr-FR" u="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21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>
            <a:extLst>
              <a:ext uri="{FF2B5EF4-FFF2-40B4-BE49-F238E27FC236}">
                <a16:creationId xmlns:a16="http://schemas.microsoft.com/office/drawing/2014/main" id="{F9609E0B-A5C1-4AED-8237-E47B3BDCF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>
            <a:extLst>
              <a:ext uri="{FF2B5EF4-FFF2-40B4-BE49-F238E27FC236}">
                <a16:creationId xmlns:a16="http://schemas.microsoft.com/office/drawing/2014/main" id="{7E59A504-6118-42EB-91CB-0E9968201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56324" name="Espace réservé du numéro de diapositive 3">
            <a:extLst>
              <a:ext uri="{FF2B5EF4-FFF2-40B4-BE49-F238E27FC236}">
                <a16:creationId xmlns:a16="http://schemas.microsoft.com/office/drawing/2014/main" id="{644F224F-2C6F-4FCE-98CF-9E09F09E1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A1B7CA-BA62-4F9C-8EBF-D82B454B461C}" type="slidenum">
              <a:rPr lang="en-US" altLang="fr-FR" u="none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fr-FR" u="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12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>
            <a:extLst>
              <a:ext uri="{FF2B5EF4-FFF2-40B4-BE49-F238E27FC236}">
                <a16:creationId xmlns:a16="http://schemas.microsoft.com/office/drawing/2014/main" id="{F9609E0B-A5C1-4AED-8237-E47B3BDCF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>
            <a:extLst>
              <a:ext uri="{FF2B5EF4-FFF2-40B4-BE49-F238E27FC236}">
                <a16:creationId xmlns:a16="http://schemas.microsoft.com/office/drawing/2014/main" id="{7E59A504-6118-42EB-91CB-0E9968201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56324" name="Espace réservé du numéro de diapositive 3">
            <a:extLst>
              <a:ext uri="{FF2B5EF4-FFF2-40B4-BE49-F238E27FC236}">
                <a16:creationId xmlns:a16="http://schemas.microsoft.com/office/drawing/2014/main" id="{644F224F-2C6F-4FCE-98CF-9E09F09E1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A1B7CA-BA62-4F9C-8EBF-D82B454B461C}" type="slidenum">
              <a:rPr lang="en-US" altLang="fr-FR" u="none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fr-FR" u="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34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>
            <a:extLst>
              <a:ext uri="{FF2B5EF4-FFF2-40B4-BE49-F238E27FC236}">
                <a16:creationId xmlns:a16="http://schemas.microsoft.com/office/drawing/2014/main" id="{F9609E0B-A5C1-4AED-8237-E47B3BDCF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>
            <a:extLst>
              <a:ext uri="{FF2B5EF4-FFF2-40B4-BE49-F238E27FC236}">
                <a16:creationId xmlns:a16="http://schemas.microsoft.com/office/drawing/2014/main" id="{7E59A504-6118-42EB-91CB-0E9968201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56324" name="Espace réservé du numéro de diapositive 3">
            <a:extLst>
              <a:ext uri="{FF2B5EF4-FFF2-40B4-BE49-F238E27FC236}">
                <a16:creationId xmlns:a16="http://schemas.microsoft.com/office/drawing/2014/main" id="{644F224F-2C6F-4FCE-98CF-9E09F09E1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A1B7CA-BA62-4F9C-8EBF-D82B454B461C}" type="slidenum">
              <a:rPr lang="en-US" altLang="fr-FR" u="none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fr-FR" u="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4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58DF-90AD-4C17-BD3B-50EFF94A268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580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39E44EC6-CEED-4344-935E-9B5685C05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FECF38-1AFA-48CB-9111-3C1D610A3C39}" type="slidenum">
              <a:rPr lang="en-US" altLang="fr-FR" u="none">
                <a:latin typeface="Calibri" panose="020F0502020204030204" pitchFamily="34" charset="0"/>
              </a:rPr>
              <a:pPr/>
              <a:t>22</a:t>
            </a:fld>
            <a:endParaRPr lang="en-US" altLang="fr-FR" u="none">
              <a:latin typeface="Calibri" panose="020F0502020204030204" pitchFamily="34" charset="0"/>
            </a:endParaRPr>
          </a:p>
        </p:txBody>
      </p:sp>
      <p:sp>
        <p:nvSpPr>
          <p:cNvPr id="93187" name="Rectangle 1">
            <a:extLst>
              <a:ext uri="{FF2B5EF4-FFF2-40B4-BE49-F238E27FC236}">
                <a16:creationId xmlns:a16="http://schemas.microsoft.com/office/drawing/2014/main" id="{78D6C9C9-B3FB-4AFD-9621-0075AFA4AC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AD85137C-F21D-4BBD-9379-5220641F1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8814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>
            <a:extLst>
              <a:ext uri="{FF2B5EF4-FFF2-40B4-BE49-F238E27FC236}">
                <a16:creationId xmlns:a16="http://schemas.microsoft.com/office/drawing/2014/main" id="{F9609E0B-A5C1-4AED-8237-E47B3BDCF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>
            <a:extLst>
              <a:ext uri="{FF2B5EF4-FFF2-40B4-BE49-F238E27FC236}">
                <a16:creationId xmlns:a16="http://schemas.microsoft.com/office/drawing/2014/main" id="{7E59A504-6118-42EB-91CB-0E9968201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56324" name="Espace réservé du numéro de diapositive 3">
            <a:extLst>
              <a:ext uri="{FF2B5EF4-FFF2-40B4-BE49-F238E27FC236}">
                <a16:creationId xmlns:a16="http://schemas.microsoft.com/office/drawing/2014/main" id="{644F224F-2C6F-4FCE-98CF-9E09F09E1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A1B7CA-BA62-4F9C-8EBF-D82B454B461C}" type="slidenum">
              <a:rPr lang="en-US" altLang="fr-FR" u="none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fr-FR" u="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13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>
            <a:extLst>
              <a:ext uri="{FF2B5EF4-FFF2-40B4-BE49-F238E27FC236}">
                <a16:creationId xmlns:a16="http://schemas.microsoft.com/office/drawing/2014/main" id="{F9609E0B-A5C1-4AED-8237-E47B3BDCF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>
            <a:extLst>
              <a:ext uri="{FF2B5EF4-FFF2-40B4-BE49-F238E27FC236}">
                <a16:creationId xmlns:a16="http://schemas.microsoft.com/office/drawing/2014/main" id="{7E59A504-6118-42EB-91CB-0E9968201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56324" name="Espace réservé du numéro de diapositive 3">
            <a:extLst>
              <a:ext uri="{FF2B5EF4-FFF2-40B4-BE49-F238E27FC236}">
                <a16:creationId xmlns:a16="http://schemas.microsoft.com/office/drawing/2014/main" id="{644F224F-2C6F-4FCE-98CF-9E09F09E1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A1B7CA-BA62-4F9C-8EBF-D82B454B461C}" type="slidenum">
              <a:rPr lang="en-US" altLang="fr-FR" u="none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fr-FR" u="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4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>
            <a:extLst>
              <a:ext uri="{FF2B5EF4-FFF2-40B4-BE49-F238E27FC236}">
                <a16:creationId xmlns:a16="http://schemas.microsoft.com/office/drawing/2014/main" id="{F9609E0B-A5C1-4AED-8237-E47B3BDCF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>
            <a:extLst>
              <a:ext uri="{FF2B5EF4-FFF2-40B4-BE49-F238E27FC236}">
                <a16:creationId xmlns:a16="http://schemas.microsoft.com/office/drawing/2014/main" id="{7E59A504-6118-42EB-91CB-0E9968201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56324" name="Espace réservé du numéro de diapositive 3">
            <a:extLst>
              <a:ext uri="{FF2B5EF4-FFF2-40B4-BE49-F238E27FC236}">
                <a16:creationId xmlns:a16="http://schemas.microsoft.com/office/drawing/2014/main" id="{644F224F-2C6F-4FCE-98CF-9E09F09E1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A1B7CA-BA62-4F9C-8EBF-D82B454B461C}" type="slidenum">
              <a:rPr lang="en-US" altLang="fr-FR" u="none">
                <a:latin typeface="Calibri" panose="020F0502020204030204" pitchFamily="34" charset="0"/>
              </a:rPr>
              <a:pPr eaLnBrk="1" hangingPunct="1"/>
              <a:t>5</a:t>
            </a:fld>
            <a:endParaRPr lang="en-US" altLang="fr-FR" u="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23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>
            <a:extLst>
              <a:ext uri="{FF2B5EF4-FFF2-40B4-BE49-F238E27FC236}">
                <a16:creationId xmlns:a16="http://schemas.microsoft.com/office/drawing/2014/main" id="{F9609E0B-A5C1-4AED-8237-E47B3BDCF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>
            <a:extLst>
              <a:ext uri="{FF2B5EF4-FFF2-40B4-BE49-F238E27FC236}">
                <a16:creationId xmlns:a16="http://schemas.microsoft.com/office/drawing/2014/main" id="{7E59A504-6118-42EB-91CB-0E9968201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56324" name="Espace réservé du numéro de diapositive 3">
            <a:extLst>
              <a:ext uri="{FF2B5EF4-FFF2-40B4-BE49-F238E27FC236}">
                <a16:creationId xmlns:a16="http://schemas.microsoft.com/office/drawing/2014/main" id="{644F224F-2C6F-4FCE-98CF-9E09F09E1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A1B7CA-BA62-4F9C-8EBF-D82B454B461C}" type="slidenum">
              <a:rPr lang="en-US" altLang="fr-FR" u="none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fr-FR" u="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79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>
            <a:extLst>
              <a:ext uri="{FF2B5EF4-FFF2-40B4-BE49-F238E27FC236}">
                <a16:creationId xmlns:a16="http://schemas.microsoft.com/office/drawing/2014/main" id="{F9609E0B-A5C1-4AED-8237-E47B3BDCF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>
            <a:extLst>
              <a:ext uri="{FF2B5EF4-FFF2-40B4-BE49-F238E27FC236}">
                <a16:creationId xmlns:a16="http://schemas.microsoft.com/office/drawing/2014/main" id="{7E59A504-6118-42EB-91CB-0E9968201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56324" name="Espace réservé du numéro de diapositive 3">
            <a:extLst>
              <a:ext uri="{FF2B5EF4-FFF2-40B4-BE49-F238E27FC236}">
                <a16:creationId xmlns:a16="http://schemas.microsoft.com/office/drawing/2014/main" id="{644F224F-2C6F-4FCE-98CF-9E09F09E1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A1B7CA-BA62-4F9C-8EBF-D82B454B461C}" type="slidenum">
              <a:rPr lang="en-US" altLang="fr-FR" u="none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fr-FR" u="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18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>
            <a:extLst>
              <a:ext uri="{FF2B5EF4-FFF2-40B4-BE49-F238E27FC236}">
                <a16:creationId xmlns:a16="http://schemas.microsoft.com/office/drawing/2014/main" id="{8CA14EF0-35D1-4266-8700-D2E4AB0BB0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>
            <a:extLst>
              <a:ext uri="{FF2B5EF4-FFF2-40B4-BE49-F238E27FC236}">
                <a16:creationId xmlns:a16="http://schemas.microsoft.com/office/drawing/2014/main" id="{0F0ECB69-DFD9-47DD-A71F-9873F11C55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fr-FR"/>
              <a:t>When I started getting interested in Rubella 10 years ago, my colleagues were quite surprised: Rubella? It’s over! Soon it will no exist anymore!</a:t>
            </a:r>
          </a:p>
          <a:p>
            <a:r>
              <a:rPr lang="en-US" altLang="fr-FR"/>
              <a:t>And indeed and fortunately rubella has become very rare…; but has not completely disappeared yet in France.</a:t>
            </a:r>
          </a:p>
          <a:p>
            <a:r>
              <a:rPr lang="en-US" altLang="fr-FR"/>
              <a:t>In this context of a rare infection, the clinical diagnosis which was inreliable became even more hazardous and even true rubella rashes are badly recognized today</a:t>
            </a:r>
          </a:p>
          <a:p>
            <a:r>
              <a:rPr lang="en-US" altLang="fr-FR"/>
              <a:t>Therefor, additional molecular and serologic makers were developed.</a:t>
            </a:r>
          </a:p>
          <a:p>
            <a:r>
              <a:rPr lang="en-US" altLang="fr-FR"/>
              <a:t>However, surprisingly, the difficulty we had to face these last years didn’t come from the infection itself but from assessing immunity against rubella</a:t>
            </a:r>
          </a:p>
        </p:txBody>
      </p:sp>
      <p:sp>
        <p:nvSpPr>
          <p:cNvPr id="45060" name="Espace réservé du numéro de diapositive 3">
            <a:extLst>
              <a:ext uri="{FF2B5EF4-FFF2-40B4-BE49-F238E27FC236}">
                <a16:creationId xmlns:a16="http://schemas.microsoft.com/office/drawing/2014/main" id="{23698C33-1FEC-471A-A4C7-DC92A6293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FF2CB6-95F4-4BD6-B969-046119E22970}" type="slidenum">
              <a:rPr lang="fr-FR" altLang="fr-FR">
                <a:latin typeface="Calibri" panose="020F0502020204030204" pitchFamily="34" charset="0"/>
              </a:rPr>
              <a:pPr/>
              <a:t>28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0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>
            <a:extLst>
              <a:ext uri="{FF2B5EF4-FFF2-40B4-BE49-F238E27FC236}">
                <a16:creationId xmlns:a16="http://schemas.microsoft.com/office/drawing/2014/main" id="{7B3785ED-C68F-42A6-AEEE-50BADF19DF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ce réservé des commentaires 2">
            <a:extLst>
              <a:ext uri="{FF2B5EF4-FFF2-40B4-BE49-F238E27FC236}">
                <a16:creationId xmlns:a16="http://schemas.microsoft.com/office/drawing/2014/main" id="{8D0214C2-A468-4275-9765-B7E3CBE57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3702 sérums provenant de 2829 patientes enceintes ont été adressés au CNR pour expertise en raison de l’observation d’une séroconversion (= apparition de RV-IgG) (N=517) ou de la présence de RV-IgM (N=2312).</a:t>
            </a:r>
          </a:p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Tous les sérums ont fait l’objet d’examens sérologiques complémentaires dont le dosage des d’IgG anti-rubéoleuses (RV-IgG), la recherche d’IgM anti-rubéoleuses (RV-IgM), la mesure de l’indice d’avidité des RV-IgG et/ou la recherche d’anticorps protecteurs anti-E1 par immunoblot. </a:t>
            </a: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97284" name="Espace réservé du numéro de diapositive 3">
            <a:extLst>
              <a:ext uri="{FF2B5EF4-FFF2-40B4-BE49-F238E27FC236}">
                <a16:creationId xmlns:a16="http://schemas.microsoft.com/office/drawing/2014/main" id="{995F7F6B-0859-4FB0-AA2A-D2D14BA1F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809DE8-BA39-499F-BFA0-22A34D7CE8AD}" type="slidenum">
              <a:rPr lang="fr-FR" altLang="fr-FR" u="none"/>
              <a:pPr/>
              <a:t>6</a:t>
            </a:fld>
            <a:endParaRPr lang="fr-FR" altLang="fr-FR" u="none"/>
          </a:p>
        </p:txBody>
      </p:sp>
    </p:spTree>
    <p:extLst>
      <p:ext uri="{BB962C8B-B14F-4D97-AF65-F5344CB8AC3E}">
        <p14:creationId xmlns:p14="http://schemas.microsoft.com/office/powerpoint/2010/main" val="2399214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>
            <a:extLst>
              <a:ext uri="{FF2B5EF4-FFF2-40B4-BE49-F238E27FC236}">
                <a16:creationId xmlns:a16="http://schemas.microsoft.com/office/drawing/2014/main" id="{A84F0023-9712-4522-B851-59F24AA91C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Espace réservé des commentaires 2">
            <a:extLst>
              <a:ext uri="{FF2B5EF4-FFF2-40B4-BE49-F238E27FC236}">
                <a16:creationId xmlns:a16="http://schemas.microsoft.com/office/drawing/2014/main" id="{BF67FC75-4731-4B71-8120-473214E263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Parmi les 517 séroconversions, 512 (99%) n’était pas des primo-infections rubéoleuses</a:t>
            </a:r>
          </a:p>
        </p:txBody>
      </p:sp>
      <p:sp>
        <p:nvSpPr>
          <p:cNvPr id="100356" name="Espace réservé du numéro de diapositive 3">
            <a:extLst>
              <a:ext uri="{FF2B5EF4-FFF2-40B4-BE49-F238E27FC236}">
                <a16:creationId xmlns:a16="http://schemas.microsoft.com/office/drawing/2014/main" id="{BBEFBCFA-C1D6-4104-8C6C-0DB76C8B43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D02267-65F5-412D-9F49-CE1F2DA011AA}" type="slidenum">
              <a:rPr lang="fr-FR" altLang="fr-FR" u="none"/>
              <a:pPr/>
              <a:t>7</a:t>
            </a:fld>
            <a:endParaRPr lang="fr-FR" altLang="fr-FR" u="none"/>
          </a:p>
        </p:txBody>
      </p:sp>
    </p:spTree>
    <p:extLst>
      <p:ext uri="{BB962C8B-B14F-4D97-AF65-F5344CB8AC3E}">
        <p14:creationId xmlns:p14="http://schemas.microsoft.com/office/powerpoint/2010/main" val="158863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>
            <a:extLst>
              <a:ext uri="{FF2B5EF4-FFF2-40B4-BE49-F238E27FC236}">
                <a16:creationId xmlns:a16="http://schemas.microsoft.com/office/drawing/2014/main" id="{F9609E0B-A5C1-4AED-8237-E47B3BDCF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>
            <a:extLst>
              <a:ext uri="{FF2B5EF4-FFF2-40B4-BE49-F238E27FC236}">
                <a16:creationId xmlns:a16="http://schemas.microsoft.com/office/drawing/2014/main" id="{7E59A504-6118-42EB-91CB-0E9968201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56324" name="Espace réservé du numéro de diapositive 3">
            <a:extLst>
              <a:ext uri="{FF2B5EF4-FFF2-40B4-BE49-F238E27FC236}">
                <a16:creationId xmlns:a16="http://schemas.microsoft.com/office/drawing/2014/main" id="{644F224F-2C6F-4FCE-98CF-9E09F09E1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A1B7CA-BA62-4F9C-8EBF-D82B454B461C}" type="slidenum">
              <a:rPr lang="en-US" altLang="fr-FR" u="none">
                <a:latin typeface="Calibri" panose="020F0502020204030204" pitchFamily="34" charset="0"/>
              </a:rPr>
              <a:pPr eaLnBrk="1" hangingPunct="1"/>
              <a:t>8</a:t>
            </a:fld>
            <a:endParaRPr lang="en-US" altLang="fr-FR" u="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8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>
            <a:extLst>
              <a:ext uri="{FF2B5EF4-FFF2-40B4-BE49-F238E27FC236}">
                <a16:creationId xmlns:a16="http://schemas.microsoft.com/office/drawing/2014/main" id="{F9609E0B-A5C1-4AED-8237-E47B3BDCF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>
            <a:extLst>
              <a:ext uri="{FF2B5EF4-FFF2-40B4-BE49-F238E27FC236}">
                <a16:creationId xmlns:a16="http://schemas.microsoft.com/office/drawing/2014/main" id="{7E59A504-6118-42EB-91CB-0E9968201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56324" name="Espace réservé du numéro de diapositive 3">
            <a:extLst>
              <a:ext uri="{FF2B5EF4-FFF2-40B4-BE49-F238E27FC236}">
                <a16:creationId xmlns:a16="http://schemas.microsoft.com/office/drawing/2014/main" id="{644F224F-2C6F-4FCE-98CF-9E09F09E1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A1B7CA-BA62-4F9C-8EBF-D82B454B461C}" type="slidenum">
              <a:rPr lang="en-US" altLang="fr-FR" u="none">
                <a:latin typeface="Calibri" panose="020F0502020204030204" pitchFamily="34" charset="0"/>
              </a:rPr>
              <a:pPr eaLnBrk="1" hangingPunct="1"/>
              <a:t>9</a:t>
            </a:fld>
            <a:endParaRPr lang="en-US" altLang="fr-FR" u="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23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>
            <a:extLst>
              <a:ext uri="{FF2B5EF4-FFF2-40B4-BE49-F238E27FC236}">
                <a16:creationId xmlns:a16="http://schemas.microsoft.com/office/drawing/2014/main" id="{F9609E0B-A5C1-4AED-8237-E47B3BDCF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>
            <a:extLst>
              <a:ext uri="{FF2B5EF4-FFF2-40B4-BE49-F238E27FC236}">
                <a16:creationId xmlns:a16="http://schemas.microsoft.com/office/drawing/2014/main" id="{7E59A504-6118-42EB-91CB-0E9968201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fr-FR"/>
          </a:p>
        </p:txBody>
      </p:sp>
      <p:sp>
        <p:nvSpPr>
          <p:cNvPr id="56324" name="Espace réservé du numéro de diapositive 3">
            <a:extLst>
              <a:ext uri="{FF2B5EF4-FFF2-40B4-BE49-F238E27FC236}">
                <a16:creationId xmlns:a16="http://schemas.microsoft.com/office/drawing/2014/main" id="{644F224F-2C6F-4FCE-98CF-9E09F09E1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A1B7CA-BA62-4F9C-8EBF-D82B454B461C}" type="slidenum">
              <a:rPr lang="en-US" altLang="fr-FR" u="none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fr-FR" u="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8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Espace réservé de l’image des diapositives 1">
            <a:extLst>
              <a:ext uri="{FF2B5EF4-FFF2-40B4-BE49-F238E27FC236}">
                <a16:creationId xmlns:a16="http://schemas.microsoft.com/office/drawing/2014/main" id="{4907697C-DB5F-4558-BB57-C53E4F60DA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6146" name="Espace réservé des commentaires 2">
            <a:extLst>
              <a:ext uri="{FF2B5EF4-FFF2-40B4-BE49-F238E27FC236}">
                <a16:creationId xmlns:a16="http://schemas.microsoft.com/office/drawing/2014/main" id="{0425A3B6-29C1-4FDF-9D17-7734DFD91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83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58DF-90AD-4C17-BD3B-50EFF94A268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57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2165229"/>
            <a:ext cx="4787999" cy="325216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27" y="188640"/>
            <a:ext cx="4788000" cy="1619672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160" y="4412315"/>
            <a:ext cx="2088000" cy="245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62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03D4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6255" y="1584017"/>
            <a:ext cx="3917633" cy="2285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rgbClr val="FF0000"/>
                </a:solidFill>
                <a:latin typeface="Noto Naskh Arabic UI"/>
                <a:cs typeface="Noto Naskh Arabic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39864" y="2187510"/>
            <a:ext cx="4053363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55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5436" y="6563276"/>
            <a:ext cx="5787144" cy="18973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33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481991"/>
          </a:xfrm>
        </p:spPr>
        <p:txBody>
          <a:bodyPr lIns="91440" tIns="45720" rIns="91440" bIns="45720">
            <a:spAutoFit/>
          </a:bodyPr>
          <a:lstStyle>
            <a:lvl1pPr>
              <a:lnSpc>
                <a:spcPct val="100000"/>
              </a:lnSpc>
              <a:defRPr sz="2532" b="1"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7772400" cy="1379608"/>
          </a:xfrm>
        </p:spPr>
        <p:txBody>
          <a:bodyPr lIns="91440" tIns="45720" rIns="91440" bIns="45720">
            <a:spAutoFit/>
          </a:bodyPr>
          <a:lstStyle>
            <a:lvl1pPr marL="231482" indent="-231482">
              <a:spcBef>
                <a:spcPts val="0"/>
              </a:spcBef>
              <a:spcAft>
                <a:spcPts val="422"/>
              </a:spcAft>
              <a:buSzPct val="110000"/>
              <a:buFont typeface="Arial" panose="020B0604020202020204" pitchFamily="34" charset="0"/>
              <a:buChar char="•"/>
              <a:defRPr sz="1688"/>
            </a:lvl1pPr>
            <a:lvl2pPr marL="462964" indent="-231482">
              <a:spcBef>
                <a:spcPts val="0"/>
              </a:spcBef>
              <a:spcAft>
                <a:spcPts val="422"/>
              </a:spcAft>
              <a:defRPr sz="1547"/>
            </a:lvl2pPr>
            <a:lvl3pPr marL="694447" indent="-231482">
              <a:spcBef>
                <a:spcPts val="0"/>
              </a:spcBef>
              <a:spcAft>
                <a:spcPts val="422"/>
              </a:spcAft>
              <a:defRPr sz="1406"/>
            </a:lvl3pPr>
            <a:lvl4pPr marL="925929" indent="-231482">
              <a:spcBef>
                <a:spcPts val="0"/>
              </a:spcBef>
              <a:spcAft>
                <a:spcPts val="422"/>
              </a:spcAft>
              <a:defRPr sz="1266"/>
            </a:lvl4pPr>
            <a:lvl5pPr marL="1157411" indent="-231482">
              <a:spcBef>
                <a:spcPts val="0"/>
              </a:spcBef>
              <a:spcAft>
                <a:spcPts val="422"/>
              </a:spcAft>
              <a:defRPr sz="11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‹N°›</a:t>
            </a:fld>
            <a:endParaRPr lang="uk-U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8027" y="965035"/>
            <a:ext cx="7774063" cy="35208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i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7504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4819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7772400" cy="15962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‹N°›</a:t>
            </a:fld>
            <a:endParaRPr lang="uk-UA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5436" y="6563276"/>
            <a:ext cx="5787144" cy="18973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33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999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4819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‹N°›</a:t>
            </a:fld>
            <a:endParaRPr lang="uk-UA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5436" y="6563276"/>
            <a:ext cx="5787144" cy="18973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33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9605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183" y="3804291"/>
            <a:ext cx="7772400" cy="525208"/>
          </a:xfrm>
        </p:spPr>
        <p:txBody>
          <a:bodyPr anchor="t"/>
          <a:lstStyle>
            <a:lvl1pPr algn="l">
              <a:lnSpc>
                <a:spcPct val="100000"/>
              </a:lnSpc>
              <a:defRPr sz="2813" b="1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183" y="3305300"/>
            <a:ext cx="7772400" cy="395365"/>
          </a:xfrm>
        </p:spPr>
        <p:txBody>
          <a:bodyPr anchor="b"/>
          <a:lstStyle>
            <a:lvl1pPr marL="0" indent="0">
              <a:buNone/>
              <a:defRPr sz="1969"/>
            </a:lvl1pPr>
            <a:lvl2pPr marL="456967" indent="0">
              <a:buNone/>
              <a:defRPr sz="1758"/>
            </a:lvl2pPr>
            <a:lvl3pPr marL="913932" indent="0">
              <a:buNone/>
              <a:defRPr sz="1617"/>
            </a:lvl3pPr>
            <a:lvl4pPr marL="1370898" indent="0">
              <a:buNone/>
              <a:defRPr sz="1406"/>
            </a:lvl4pPr>
            <a:lvl5pPr marL="1827864" indent="0">
              <a:buNone/>
              <a:defRPr sz="1406"/>
            </a:lvl5pPr>
            <a:lvl6pPr marL="2284829" indent="0">
              <a:buNone/>
              <a:defRPr sz="1406"/>
            </a:lvl6pPr>
            <a:lvl7pPr marL="2741795" indent="0">
              <a:buNone/>
              <a:defRPr sz="1406"/>
            </a:lvl7pPr>
            <a:lvl8pPr marL="3198761" indent="0">
              <a:buNone/>
              <a:defRPr sz="1406"/>
            </a:lvl8pPr>
            <a:lvl9pPr marL="3655727" indent="0">
              <a:buNone/>
              <a:defRPr sz="14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20142" y="6529389"/>
            <a:ext cx="420687" cy="325755"/>
          </a:xfrm>
          <a:prstGeom prst="rect">
            <a:avLst/>
          </a:prstGeom>
        </p:spPr>
        <p:txBody>
          <a:bodyPr vert="horz" lIns="121841" tIns="60922" rIns="121841" bIns="60922" rtlCol="0" anchor="ctr"/>
          <a:lstStyle>
            <a:lvl1pPr algn="ctr">
              <a:defRPr sz="1055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634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7733" y="1632858"/>
            <a:ext cx="7229856" cy="1415572"/>
          </a:xfrm>
        </p:spPr>
        <p:txBody>
          <a:bodyPr wrap="square" lIns="0" tIns="0" rIns="0" bIns="0">
            <a:noAutofit/>
          </a:bodyPr>
          <a:lstStyle>
            <a:lvl1pPr algn="l">
              <a:lnSpc>
                <a:spcPct val="95000"/>
              </a:lnSpc>
              <a:defRPr sz="2250"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7733" y="3657600"/>
            <a:ext cx="7215874" cy="194797"/>
          </a:xfrm>
        </p:spPr>
        <p:txBody>
          <a:bodyPr lIns="0" tIns="0" rIns="0" bIns="0"/>
          <a:lstStyle>
            <a:lvl1pPr marL="0" indent="0" algn="l">
              <a:buNone/>
              <a:defRPr sz="1266" i="1">
                <a:solidFill>
                  <a:schemeClr val="accent6"/>
                </a:solidFill>
              </a:defRPr>
            </a:lvl1pPr>
            <a:lvl2pPr marL="32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3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9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8729866" y="6604000"/>
            <a:ext cx="4238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75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rgbClr val="917B69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Arial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930390C-8028-4DE1-A531-517FD9B47443}" type="slidenum">
              <a:rPr lang="en-US" altLang="en-US" sz="703">
                <a:solidFill>
                  <a:schemeClr val="bg1">
                    <a:lumMod val="50000"/>
                  </a:schemeClr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‹N°›</a:t>
            </a:fld>
            <a:endParaRPr lang="en-US" altLang="en-US" sz="703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436" y="457200"/>
            <a:ext cx="7772400" cy="4819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05188" y="6629400"/>
            <a:ext cx="338812" cy="228600"/>
          </a:xfrm>
        </p:spPr>
        <p:txBody>
          <a:bodyPr/>
          <a:lstStyle/>
          <a:p>
            <a:fld id="{47547CF9-5B10-D24F-A8D7-45A9778164F7}" type="slidenum">
              <a:rPr lang="uk-UA" smtClean="0"/>
              <a:pPr/>
              <a:t>‹N°›</a:t>
            </a:fld>
            <a:endParaRPr lang="uk-UA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5436" y="6563276"/>
            <a:ext cx="5787144" cy="189732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633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3145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1"/>
            <a:ext cx="7772400" cy="4624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7772400" cy="15962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633207"/>
            <a:ext cx="533400" cy="215268"/>
          </a:xfrm>
          <a:prstGeom prst="rect">
            <a:avLst/>
          </a:prstGeom>
        </p:spPr>
        <p:txBody>
          <a:bodyPr anchor="ctr"/>
          <a:lstStyle>
            <a:lvl1pPr algn="ctr">
              <a:defRPr sz="1099" b="1"/>
            </a:lvl1pPr>
          </a:lstStyle>
          <a:p>
            <a:fld id="{47547CF9-5B10-D24F-A8D7-45A9778164F7}" type="slidenum">
              <a:rPr lang="uk-UA" smtClean="0"/>
              <a:pPr/>
              <a:t>‹N°›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794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5305244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883" y="365126"/>
            <a:ext cx="3614467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883" y="1825625"/>
            <a:ext cx="3614468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500" y="6202841"/>
            <a:ext cx="1440000" cy="4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2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contenu numé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63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pic>
        <p:nvPicPr>
          <p:cNvPr id="21" name="Picture 1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5734" y="188760"/>
            <a:ext cx="91880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32848" cy="5620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1080120" cy="365125"/>
          </a:xfrm>
          <a:prstGeom prst="rect">
            <a:avLst/>
          </a:prstGeom>
        </p:spPr>
        <p:txBody>
          <a:bodyPr/>
          <a:lstStyle>
            <a:lvl1pPr>
              <a:defRPr lang="fr-FR" sz="1000" smtClean="0">
                <a:solidFill>
                  <a:schemeClr val="tx1"/>
                </a:solidFill>
              </a:defRPr>
            </a:lvl1pPr>
          </a:lstStyle>
          <a:p>
            <a:fld id="{641C90A5-C474-45C2-8719-E69FDD0C6A55}" type="slidenum">
              <a:rPr>
                <a:solidFill>
                  <a:srgbClr val="63003C"/>
                </a:solidFill>
              </a:rPr>
              <a:pPr/>
              <a:t>‹N°›</a:t>
            </a:fld>
            <a:endParaRPr dirty="0">
              <a:solidFill>
                <a:srgbClr val="63003C"/>
              </a:solidFill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467544" y="1556792"/>
            <a:ext cx="7632848" cy="4641124"/>
          </a:xfrm>
        </p:spPr>
        <p:txBody>
          <a:bodyPr/>
          <a:lstStyle>
            <a:lvl1pPr marL="504000" indent="-504000">
              <a:spcBef>
                <a:spcPts val="1400"/>
              </a:spcBef>
              <a:spcAft>
                <a:spcPts val="0"/>
              </a:spcAft>
              <a:buClr>
                <a:srgbClr val="63003C"/>
              </a:buClr>
              <a:buSzPct val="150000"/>
              <a:buFont typeface="+mj-lt"/>
              <a:buAutoNum type="arabicPeriod"/>
              <a:defRPr/>
            </a:lvl1pPr>
            <a:lvl2pPr marL="504000">
              <a:buClr>
                <a:srgbClr val="63003C"/>
              </a:buClr>
              <a:defRPr/>
            </a:lvl2pPr>
            <a:lvl3pPr marL="504000">
              <a:buClr>
                <a:srgbClr val="63003C"/>
              </a:buClr>
              <a:defRPr/>
            </a:lvl3pPr>
            <a:lvl4pPr marL="684000">
              <a:buClr>
                <a:srgbClr val="63003C"/>
              </a:buClr>
              <a:defRPr/>
            </a:lvl4pPr>
            <a:lvl5pPr marL="684000" indent="0">
              <a:buClr>
                <a:srgbClr val="63003C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516" y="6243046"/>
            <a:ext cx="1260000" cy="557742"/>
          </a:xfrm>
          <a:prstGeom prst="rect">
            <a:avLst/>
          </a:prstGeom>
        </p:spPr>
      </p:pic>
      <p:pic>
        <p:nvPicPr>
          <p:cNvPr id="19" name="Picture 1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5734" y="1700808"/>
            <a:ext cx="91880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87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59915-5DA5-B3A4-ED09-9C782EDE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3FC72A1-9926-5E57-52E1-CEA38B476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4D0049-0D4D-E8AB-E4F8-593202B27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43833B-DD34-83CA-DF95-27BCFCA1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6173-2B5A-4462-9100-69D7613B339B}" type="datetimeFigureOut">
              <a:rPr lang="fr-FR" smtClean="0">
                <a:solidFill>
                  <a:srgbClr val="63003C">
                    <a:tint val="75000"/>
                  </a:srgbClr>
                </a:solidFill>
              </a:rPr>
              <a:pPr/>
              <a:t>12/03/2024</a:t>
            </a:fld>
            <a:endParaRPr lang="fr-FR">
              <a:solidFill>
                <a:srgbClr val="63003C">
                  <a:tint val="75000"/>
                </a:srgb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527453-F753-AEB3-47BA-9F7E5128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63003C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06CB5F-446D-7610-D68F-BA298E8F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FBA5-3649-4193-81EC-FC1C61F9B58C}" type="slidenum">
              <a:rPr lang="fr-FR" smtClean="0">
                <a:solidFill>
                  <a:srgbClr val="63003C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6300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5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3DB60-03EE-4C3F-8882-CA3F637D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2C0720-8FBF-4572-97D8-73754E4F8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8DD1CB-DD91-4B2D-9830-EE637C6BB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F9CF1A0-4EB3-4B2C-B647-879E3DFA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4EB1-E97C-4443-8732-CEACC8745F5F}" type="datetimeFigureOut">
              <a:rPr lang="fr-FR"/>
              <a:pPr>
                <a:defRPr/>
              </a:pPr>
              <a:t>12/03/2024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58C11DC-001C-4C74-A454-743900AD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ED5870E-2DE8-4D34-B0F1-007EBF67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46BB-1DB1-4FD2-8303-BC6F0D8BDB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85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C10C61-9528-4787-8137-50A8DB05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0AD42288-75A7-4382-A976-FE2DCC91E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8C1E-4F8C-440B-ADE0-7F9F8DC0E04A}" type="datetimeFigureOut">
              <a:rPr lang="fr-FR"/>
              <a:pPr>
                <a:defRPr/>
              </a:pPr>
              <a:t>12/03/2024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532777B4-5042-434C-9778-F9E7D809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FDED9D4-61EB-430A-865D-99B4248E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68BE-4991-40D2-9E3C-70E6C2996F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68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B83DE-7C8E-4107-B952-084BB1CC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1E2C91-781F-4DA4-9EB4-A31F4C186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7360BA-D0A7-49D1-894A-1CCA87B9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CF0E44-DF7B-401B-8034-45C8D83FC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A00EEB-ECAE-453F-B218-FA3067352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9AB3CAF-0C2F-4B95-8ABF-EA992A0B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093A1-2093-4113-9D92-BDDC512A3D75}" type="datetimeFigureOut">
              <a:rPr lang="fr-FR"/>
              <a:pPr>
                <a:defRPr/>
              </a:pPr>
              <a:t>12/03/2024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034DC97-932A-45D2-83A1-FA56FD21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6E0B2BB-57C7-4B7E-B234-7B1F4573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F326-55FA-481B-80F6-0AE058D3BD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3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Texte du titre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SzPct val="70000"/>
              <a:buFontTx/>
              <a:buChar char="‣"/>
            </a:lvl2pPr>
            <a:lvl3pPr>
              <a:buSzPct val="75000"/>
              <a:buFontTx/>
              <a:buChar char="•"/>
            </a:lvl3pPr>
            <a:lvl4pPr>
              <a:buSzPct val="75000"/>
              <a:buFontTx/>
              <a:buChar char="-"/>
            </a:lvl4pPr>
            <a:lvl5pPr>
              <a:buSzPct val="60000"/>
              <a:buFontTx/>
            </a:lvl5pPr>
          </a:lstStyle>
          <a:p>
            <a:pPr lvl="0"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51208809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691680" y="1772816"/>
            <a:ext cx="6911975" cy="3960837"/>
          </a:xfrm>
        </p:spPr>
        <p:txBody>
          <a:bodyPr/>
          <a:lstStyle>
            <a:lvl1pPr>
              <a:defRPr sz="1400" cap="none"/>
            </a:lvl1pPr>
            <a:lvl2pPr>
              <a:defRPr cap="none"/>
            </a:lvl2pPr>
            <a:lvl3pPr>
              <a:defRPr sz="1400" cap="none"/>
            </a:lvl3pPr>
            <a:lvl4pPr>
              <a:defRPr sz="1400" cap="none"/>
            </a:lvl4pPr>
            <a:lvl5pPr>
              <a:defRPr sz="1400" cap="none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D6615941-20F6-4FE4-AE54-B61524641C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pPr>
              <a:defRPr/>
            </a:pPr>
            <a:r>
              <a:rPr lang="fr-FR"/>
              <a:t>e-DO : Dématérialisation de la déclaration VIH/SIDA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62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46173-2B5A-4462-9100-69D7613B339B}" type="datetimeFigureOut">
              <a:rPr lang="fr-FR" smtClean="0">
                <a:solidFill>
                  <a:srgbClr val="63003C">
                    <a:tint val="75000"/>
                  </a:srgbClr>
                </a:solidFill>
              </a:rPr>
              <a:pPr/>
              <a:t>12/03/2024</a:t>
            </a:fld>
            <a:endParaRPr lang="fr-FR">
              <a:solidFill>
                <a:srgbClr val="63003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srgbClr val="63003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FBA5-3649-4193-81EC-FC1C61F9B58C}" type="slidenum">
              <a:rPr lang="fr-FR" smtClean="0">
                <a:solidFill>
                  <a:srgbClr val="63003C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6300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6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87" r:id="rId4"/>
    <p:sldLayoutId id="2147483688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7719"/>
            <a:ext cx="9139162" cy="93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598" dirty="0">
              <a:solidFill>
                <a:schemeClr val="tx1"/>
              </a:solidFill>
              <a:latin typeface="Calibri Courant" charset="0"/>
              <a:ea typeface="Calibri Courant" charset="0"/>
              <a:cs typeface="Calibri Courant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024" y="258090"/>
            <a:ext cx="7772400" cy="4624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733" y="1557596"/>
            <a:ext cx="7772400" cy="1596271"/>
          </a:xfrm>
          <a:prstGeom prst="rect">
            <a:avLst/>
          </a:prstGeom>
        </p:spPr>
        <p:txBody>
          <a:bodyPr vert="horz" lIns="91440" tIns="45720" rIns="91440" bIns="45720" spcCol="260000" rtlCol="0">
            <a:sp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37160" y="-137160"/>
            <a:ext cx="941832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05188" y="6629400"/>
            <a:ext cx="338812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633" smtClean="0">
                <a:solidFill>
                  <a:srgbClr val="7F7F7F"/>
                </a:solidFill>
              </a:defRPr>
            </a:lvl1pPr>
          </a:lstStyle>
          <a:p>
            <a:fld id="{47547CF9-5B10-D24F-A8D7-45A9778164F7}" type="slidenum">
              <a:rPr lang="uk-UA" smtClean="0"/>
              <a:pPr/>
              <a:t>‹N°›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8878" y="6035040"/>
            <a:ext cx="5715000" cy="8229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563" dirty="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Business Use Only</a:t>
            </a:r>
          </a:p>
        </p:txBody>
      </p:sp>
    </p:spTree>
    <p:extLst>
      <p:ext uri="{BB962C8B-B14F-4D97-AF65-F5344CB8AC3E}">
        <p14:creationId xmlns:p14="http://schemas.microsoft.com/office/powerpoint/2010/main" val="415974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hf hdr="0" dt="0"/>
  <p:txStyles>
    <p:titleStyle>
      <a:lvl1pPr algn="l" defTabSz="914161" rtl="0" eaLnBrk="1" latinLnBrk="0" hangingPunct="1">
        <a:lnSpc>
          <a:spcPct val="95000"/>
        </a:lnSpc>
        <a:spcBef>
          <a:spcPct val="0"/>
        </a:spcBef>
        <a:buNone/>
        <a:defRPr sz="2532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161" rtl="0" eaLnBrk="1" latinLnBrk="0" hangingPunct="1">
        <a:spcBef>
          <a:spcPts val="0"/>
        </a:spcBef>
        <a:spcAft>
          <a:spcPts val="422"/>
        </a:spcAft>
        <a:buClrTx/>
        <a:buSzPct val="110000"/>
        <a:buFontTx/>
        <a:buNone/>
        <a:tabLst>
          <a:tab pos="3997871" algn="r"/>
          <a:tab pos="8227455" algn="r"/>
        </a:tabLst>
        <a:defRPr sz="1688" b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234424" indent="0" algn="l" defTabSz="914161" rtl="0" eaLnBrk="1" latinLnBrk="0" hangingPunct="1">
        <a:spcBef>
          <a:spcPts val="0"/>
        </a:spcBef>
        <a:spcAft>
          <a:spcPts val="422"/>
        </a:spcAft>
        <a:buClrTx/>
        <a:buSzPct val="100000"/>
        <a:buFontTx/>
        <a:buNone/>
        <a:defRPr sz="1688" b="1" kern="1200">
          <a:solidFill>
            <a:srgbClr val="0C5428"/>
          </a:solidFill>
          <a:latin typeface="+mn-lt"/>
          <a:ea typeface="+mn-ea"/>
          <a:cs typeface="+mn-cs"/>
        </a:defRPr>
      </a:lvl2pPr>
      <a:lvl3pPr marL="465906" indent="0" algn="l" defTabSz="914161" rtl="0" eaLnBrk="1" latinLnBrk="0" hangingPunct="1">
        <a:spcBef>
          <a:spcPts val="0"/>
        </a:spcBef>
        <a:spcAft>
          <a:spcPts val="422"/>
        </a:spcAft>
        <a:buClrTx/>
        <a:buSzPct val="100000"/>
        <a:buFontTx/>
        <a:buNone/>
        <a:defRPr sz="1688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697388" indent="0" algn="l" defTabSz="914161" rtl="0" eaLnBrk="1" latinLnBrk="0" hangingPunct="1">
        <a:spcBef>
          <a:spcPts val="0"/>
        </a:spcBef>
        <a:spcAft>
          <a:spcPts val="422"/>
        </a:spcAft>
        <a:buClrTx/>
        <a:buSzPct val="100000"/>
        <a:buFontTx/>
        <a:buNone/>
        <a:defRPr sz="1688" kern="1200">
          <a:solidFill>
            <a:srgbClr val="4C6A2D"/>
          </a:solidFill>
          <a:latin typeface="+mn-lt"/>
          <a:ea typeface="+mn-ea"/>
          <a:cs typeface="+mn-cs"/>
        </a:defRPr>
      </a:lvl4pPr>
      <a:lvl5pPr marL="928870" indent="0" algn="l" defTabSz="914161" rtl="0" eaLnBrk="1" latinLnBrk="0" hangingPunct="1">
        <a:spcBef>
          <a:spcPts val="0"/>
        </a:spcBef>
        <a:spcAft>
          <a:spcPts val="422"/>
        </a:spcAft>
        <a:buClrTx/>
        <a:buSzPct val="100000"/>
        <a:buFontTx/>
        <a:buNone/>
        <a:defRPr sz="1688" kern="1200">
          <a:solidFill>
            <a:srgbClr val="0070C0"/>
          </a:solidFill>
          <a:latin typeface="+mn-lt"/>
          <a:ea typeface="+mn-ea"/>
          <a:cs typeface="+mn-cs"/>
        </a:defRPr>
      </a:lvl5pPr>
      <a:lvl6pPr marL="2513945" indent="-228541" algn="l" defTabSz="914161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71026" indent="-228541" algn="l" defTabSz="914161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428106" indent="-228541" algn="l" defTabSz="914161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85188" indent="-228541" algn="l" defTabSz="914161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61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1pPr>
      <a:lvl2pPr marL="457081" algn="l" defTabSz="914161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2pPr>
      <a:lvl3pPr marL="914161" algn="l" defTabSz="914161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3" algn="l" defTabSz="914161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4" algn="l" defTabSz="914161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4" algn="l" defTabSz="914161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6pPr>
      <a:lvl7pPr marL="2742485" algn="l" defTabSz="914161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7pPr>
      <a:lvl8pPr marL="3199566" algn="l" defTabSz="914161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8pPr>
      <a:lvl9pPr marL="3656647" algn="l" defTabSz="914161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hyperlink" Target="https://cutt.ly/Qgf7Xct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>
            <a:extLst>
              <a:ext uri="{FF2B5EF4-FFF2-40B4-BE49-F238E27FC236}">
                <a16:creationId xmlns:a16="http://schemas.microsoft.com/office/drawing/2014/main" id="{AAF14242-7D5F-4975-A4C6-C7B4146A92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2474" y="3190405"/>
            <a:ext cx="5627739" cy="1539875"/>
          </a:xfrm>
        </p:spPr>
        <p:txBody>
          <a:bodyPr rtlCol="0">
            <a:noAutofit/>
          </a:bodyPr>
          <a:lstStyle/>
          <a:p>
            <a:r>
              <a:rPr lang="fr-FR" sz="3600" dirty="0"/>
              <a:t>Cas clinique n°1 : </a:t>
            </a:r>
            <a:br>
              <a:rPr lang="fr-FR" sz="3600" dirty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b="1" dirty="0"/>
              <a:t>Interprétation d’une sérologie Rubéole</a:t>
            </a:r>
            <a:endParaRPr lang="fr-FR" sz="3600" dirty="0"/>
          </a:p>
        </p:txBody>
      </p:sp>
      <p:sp>
        <p:nvSpPr>
          <p:cNvPr id="11271" name="ZoneTexte 7">
            <a:extLst>
              <a:ext uri="{FF2B5EF4-FFF2-40B4-BE49-F238E27FC236}">
                <a16:creationId xmlns:a16="http://schemas.microsoft.com/office/drawing/2014/main" id="{8E8CE771-FB02-40AE-8B81-F74FFEA5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426839"/>
            <a:ext cx="38770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 Christelle VAULOUP-FELLOUS</a:t>
            </a:r>
          </a:p>
          <a:p>
            <a:pPr eaLnBrk="1" hangingPunct="1"/>
            <a:r>
              <a:rPr lang="fr-FR" altLang="fr-FR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Faculté de Médecine Paris Sud</a:t>
            </a:r>
          </a:p>
          <a:p>
            <a:pPr eaLnBrk="1" hangingPunct="1"/>
            <a:r>
              <a:rPr lang="fr-FR" altLang="fr-FR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Service de Virologie du GH Paris-Saclay</a:t>
            </a:r>
          </a:p>
          <a:p>
            <a:pPr eaLnBrk="1" hangingPunct="1"/>
            <a:r>
              <a:rPr lang="fr-FR" altLang="fr-FR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CNR Rubéole</a:t>
            </a:r>
          </a:p>
          <a:p>
            <a:pPr eaLnBrk="1" hangingPunct="1"/>
            <a:r>
              <a:rPr lang="fr-FR" altLang="fr-FR" sz="11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christelle.vauloup-fellous@aphp.fr</a:t>
            </a:r>
          </a:p>
          <a:p>
            <a:pPr eaLnBrk="1" hangingPunct="1"/>
            <a:endParaRPr lang="fr-FR" altLang="fr-FR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D5232C8-895B-4C7D-B865-09C3F90E1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19" y="5213254"/>
            <a:ext cx="833402" cy="70864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C9B6966-045F-4C52-947F-AD6C143F1D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1" t="20512" r="8897" b="21148"/>
          <a:stretch/>
        </p:blipFill>
        <p:spPr>
          <a:xfrm>
            <a:off x="7740352" y="116632"/>
            <a:ext cx="1296144" cy="46528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6A746B9-C06A-4B2C-A948-93B594FF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64704"/>
            <a:ext cx="1296144" cy="11423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lum bright="-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71100" r="81888" b="10207"/>
          <a:stretch>
            <a:fillRect/>
          </a:stretch>
        </p:blipFill>
        <p:spPr bwMode="auto">
          <a:xfrm>
            <a:off x="5953218" y="4256074"/>
            <a:ext cx="833402" cy="78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f29d534688f750f94e07439bba405c87af905e83@zimb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1988840"/>
            <a:ext cx="1296144" cy="8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21463" y="15676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6192688" cy="2431435"/>
          </a:xfrm>
          <a:prstGeom prst="rect">
            <a:avLst/>
          </a:prstGeom>
          <a:solidFill>
            <a:srgbClr val="63003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Périnatalité Et Pathogènes (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PEPs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  <a:endParaRPr kumimoji="0" lang="fr-FR" altLang="fr-FR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Groupe de Travail de la Société Française de Microbiologie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10" name="Image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7" t="37572" r="55243" b="26461"/>
          <a:stretch/>
        </p:blipFill>
        <p:spPr>
          <a:xfrm>
            <a:off x="4845853" y="1652852"/>
            <a:ext cx="1346835" cy="11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2">
            <a:extLst>
              <a:ext uri="{FF2B5EF4-FFF2-40B4-BE49-F238E27FC236}">
                <a16:creationId xmlns:a16="http://schemas.microsoft.com/office/drawing/2014/main" id="{9CEF9316-0587-45CF-9100-EC331058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44624"/>
            <a:ext cx="699226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bIns="0" anchor="b">
            <a:spAutoFit/>
          </a:bodyPr>
          <a:lstStyle>
            <a:defPPr>
              <a:defRPr lang="fr-FR"/>
            </a:defPPr>
            <a:lvl1pPr algn="ctr" defTabSz="449263">
              <a:buClr>
                <a:srgbClr val="3333CC"/>
              </a:buClr>
              <a:buSzPct val="100000"/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u="none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3200" dirty="0"/>
              <a:t>4. </a:t>
            </a:r>
            <a:r>
              <a:rPr lang="fr-FR" sz="3200" dirty="0"/>
              <a:t>Cette patiente était très probablement immunisée avant cette grossesse</a:t>
            </a:r>
            <a:endParaRPr lang="en-US" alt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0768"/>
            <a:ext cx="1650318" cy="18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71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gne">
            <a:extLst>
              <a:ext uri="{FF2B5EF4-FFF2-40B4-BE49-F238E27FC236}">
                <a16:creationId xmlns:a16="http://schemas.microsoft.com/office/drawing/2014/main" id="{D8F3E006-00E5-482A-91DE-A21A8D6F52BF}"/>
              </a:ext>
            </a:extLst>
          </p:cNvPr>
          <p:cNvSpPr/>
          <p:nvPr/>
        </p:nvSpPr>
        <p:spPr>
          <a:xfrm>
            <a:off x="856493" y="6051263"/>
            <a:ext cx="6298406" cy="0"/>
          </a:xfrm>
          <a:prstGeom prst="line">
            <a:avLst/>
          </a:prstGeom>
          <a:ln w="63500">
            <a:solidFill>
              <a:schemeClr val="tx1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219075" eaLnBrk="1" fontAlgn="auto">
              <a:spcBef>
                <a:spcPts val="0"/>
              </a:spcBef>
              <a:spcAft>
                <a:spcPts val="0"/>
              </a:spcAft>
              <a:defRPr sz="5000"/>
            </a:pPr>
            <a:endParaRPr sz="1875" kern="0">
              <a:solidFill>
                <a:schemeClr val="tx2"/>
              </a:solidFill>
              <a:effectLst>
                <a:outerShdw blurRad="50800" dist="38100" dir="5400000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0" name="Ligne">
            <a:extLst>
              <a:ext uri="{FF2B5EF4-FFF2-40B4-BE49-F238E27FC236}">
                <a16:creationId xmlns:a16="http://schemas.microsoft.com/office/drawing/2014/main" id="{15DC0800-6624-421B-820B-F58ACD823017}"/>
              </a:ext>
            </a:extLst>
          </p:cNvPr>
          <p:cNvSpPr/>
          <p:nvPr/>
        </p:nvSpPr>
        <p:spPr>
          <a:xfrm flipV="1">
            <a:off x="867209" y="3094346"/>
            <a:ext cx="0" cy="2942034"/>
          </a:xfrm>
          <a:prstGeom prst="line">
            <a:avLst/>
          </a:prstGeom>
          <a:ln w="63500">
            <a:solidFill>
              <a:schemeClr val="tx1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 algn="ctr" defTabSz="219075" eaLnBrk="1" fontAlgn="auto">
              <a:spcBef>
                <a:spcPts val="0"/>
              </a:spcBef>
              <a:spcAft>
                <a:spcPts val="0"/>
              </a:spcAft>
              <a:defRPr sz="5000"/>
            </a:pPr>
            <a:endParaRPr sz="1875" kern="0">
              <a:effectLst>
                <a:outerShdw blurRad="50800" dist="38100" dir="5400000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1" name="Ligne">
            <a:extLst>
              <a:ext uri="{FF2B5EF4-FFF2-40B4-BE49-F238E27FC236}">
                <a16:creationId xmlns:a16="http://schemas.microsoft.com/office/drawing/2014/main" id="{A38A5077-6BB2-4972-95B2-6E2296277D2D}"/>
              </a:ext>
            </a:extLst>
          </p:cNvPr>
          <p:cNvSpPr/>
          <p:nvPr/>
        </p:nvSpPr>
        <p:spPr>
          <a:xfrm>
            <a:off x="1018418" y="3290799"/>
            <a:ext cx="5963841" cy="271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8" extrusionOk="0">
                <a:moveTo>
                  <a:pt x="0" y="21578"/>
                </a:moveTo>
                <a:lnTo>
                  <a:pt x="2234" y="743"/>
                </a:lnTo>
                <a:cubicBezTo>
                  <a:pt x="2287" y="320"/>
                  <a:pt x="2442" y="24"/>
                  <a:pt x="2622" y="2"/>
                </a:cubicBezTo>
                <a:cubicBezTo>
                  <a:pt x="2815" y="-22"/>
                  <a:pt x="2990" y="273"/>
                  <a:pt x="3052" y="723"/>
                </a:cubicBezTo>
                <a:lnTo>
                  <a:pt x="6477" y="16358"/>
                </a:lnTo>
                <a:cubicBezTo>
                  <a:pt x="6765" y="17219"/>
                  <a:pt x="7118" y="17957"/>
                  <a:pt x="7519" y="18539"/>
                </a:cubicBezTo>
                <a:cubicBezTo>
                  <a:pt x="7711" y="18817"/>
                  <a:pt x="7912" y="19056"/>
                  <a:pt x="8122" y="19250"/>
                </a:cubicBezTo>
                <a:cubicBezTo>
                  <a:pt x="8379" y="19488"/>
                  <a:pt x="8650" y="19655"/>
                  <a:pt x="8926" y="19748"/>
                </a:cubicBezTo>
                <a:lnTo>
                  <a:pt x="17996" y="20031"/>
                </a:lnTo>
                <a:lnTo>
                  <a:pt x="21600" y="20256"/>
                </a:lnTo>
              </a:path>
            </a:pathLst>
          </a:custGeom>
          <a:ln w="38100">
            <a:solidFill>
              <a:srgbClr val="FF26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eaLnBrk="1" fontAlgn="auto">
              <a:spcBef>
                <a:spcPts val="0"/>
              </a:spcBef>
              <a:spcAft>
                <a:spcPts val="0"/>
              </a:spcAft>
              <a:defRPr sz="5000"/>
            </a:pPr>
            <a:endParaRPr sz="1875" kern="0">
              <a:effectLst>
                <a:outerShdw blurRad="50800" dist="38100" dir="5400000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2" name="Ligne">
            <a:extLst>
              <a:ext uri="{FF2B5EF4-FFF2-40B4-BE49-F238E27FC236}">
                <a16:creationId xmlns:a16="http://schemas.microsoft.com/office/drawing/2014/main" id="{8174F2EA-CD57-4CBF-8550-DE5C912E496D}"/>
              </a:ext>
            </a:extLst>
          </p:cNvPr>
          <p:cNvSpPr/>
          <p:nvPr/>
        </p:nvSpPr>
        <p:spPr>
          <a:xfrm>
            <a:off x="902245" y="5467857"/>
            <a:ext cx="611802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miter lim="400000"/>
          </a:ln>
        </p:spPr>
        <p:txBody>
          <a:bodyPr lIns="26789" tIns="26789" rIns="26789" bIns="26789" anchor="ctr"/>
          <a:lstStyle/>
          <a:p>
            <a:pPr algn="ctr" defTabSz="219075" eaLnBrk="1" fontAlgn="auto">
              <a:spcBef>
                <a:spcPts val="0"/>
              </a:spcBef>
              <a:spcAft>
                <a:spcPts val="0"/>
              </a:spcAft>
              <a:defRPr sz="5000"/>
            </a:pPr>
            <a:endParaRPr sz="1875" kern="0">
              <a:solidFill>
                <a:schemeClr val="tx2"/>
              </a:solidFill>
              <a:effectLst>
                <a:outerShdw blurRad="50800" dist="38100" dir="5400000" rotWithShape="0">
                  <a:srgbClr val="000000"/>
                </a:outerShdw>
              </a:effectLst>
              <a:latin typeface="+mj-lt"/>
            </a:endParaRPr>
          </a:p>
        </p:txBody>
      </p:sp>
      <p:grpSp>
        <p:nvGrpSpPr>
          <p:cNvPr id="125" name="Grouper">
            <a:extLst>
              <a:ext uri="{FF2B5EF4-FFF2-40B4-BE49-F238E27FC236}">
                <a16:creationId xmlns:a16="http://schemas.microsoft.com/office/drawing/2014/main" id="{505BE990-98E0-4DA5-AB76-B0FEC2BB7DE5}"/>
              </a:ext>
            </a:extLst>
          </p:cNvPr>
          <p:cNvGrpSpPr>
            <a:grpSpLocks/>
          </p:cNvGrpSpPr>
          <p:nvPr/>
        </p:nvGrpSpPr>
        <p:grpSpPr bwMode="auto">
          <a:xfrm>
            <a:off x="3474082" y="4552266"/>
            <a:ext cx="3509367" cy="1220986"/>
            <a:chOff x="459808" y="0"/>
            <a:chExt cx="9358961" cy="3257285"/>
          </a:xfrm>
        </p:grpSpPr>
        <p:sp>
          <p:nvSpPr>
            <p:cNvPr id="123" name="Ligne">
              <a:extLst>
                <a:ext uri="{FF2B5EF4-FFF2-40B4-BE49-F238E27FC236}">
                  <a16:creationId xmlns:a16="http://schemas.microsoft.com/office/drawing/2014/main" id="{D46EBC2A-197B-49D9-8079-7BFC04E42122}"/>
                </a:ext>
              </a:extLst>
            </p:cNvPr>
            <p:cNvSpPr/>
            <p:nvPr/>
          </p:nvSpPr>
          <p:spPr>
            <a:xfrm>
              <a:off x="459808" y="160403"/>
              <a:ext cx="2840234" cy="309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537" y="21553"/>
                    <a:pt x="3027" y="21100"/>
                    <a:pt x="4290" y="20296"/>
                  </a:cubicBezTo>
                  <a:cubicBezTo>
                    <a:pt x="5336" y="19631"/>
                    <a:pt x="6183" y="18752"/>
                    <a:pt x="6977" y="17845"/>
                  </a:cubicBezTo>
                  <a:cubicBezTo>
                    <a:pt x="7710" y="17007"/>
                    <a:pt x="8402" y="16142"/>
                    <a:pt x="9048" y="15252"/>
                  </a:cubicBez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algn="ctr" defTabSz="219075" eaLnBrk="1" fontAlgn="auto">
                <a:spcBef>
                  <a:spcPts val="0"/>
                </a:spcBef>
                <a:spcAft>
                  <a:spcPts val="0"/>
                </a:spcAft>
                <a:defRPr sz="5000"/>
              </a:pPr>
              <a:endParaRPr sz="1875" kern="0">
                <a:effectLst>
                  <a:outerShdw blurRad="50800" dist="38100" dir="5400000" rotWithShape="0">
                    <a:srgbClr val="000000"/>
                  </a:outerShdw>
                </a:effectLst>
                <a:latin typeface="+mj-lt"/>
              </a:endParaRPr>
            </a:p>
          </p:txBody>
        </p:sp>
        <p:sp>
          <p:nvSpPr>
            <p:cNvPr id="124" name="Ligne">
              <a:extLst>
                <a:ext uri="{FF2B5EF4-FFF2-40B4-BE49-F238E27FC236}">
                  <a16:creationId xmlns:a16="http://schemas.microsoft.com/office/drawing/2014/main" id="{5BA8ED6D-02B2-450B-81FD-224FB5FA1138}"/>
                </a:ext>
              </a:extLst>
            </p:cNvPr>
            <p:cNvSpPr/>
            <p:nvPr/>
          </p:nvSpPr>
          <p:spPr>
            <a:xfrm>
              <a:off x="3304805" y="0"/>
              <a:ext cx="6513964" cy="3055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8" extrusionOk="0">
                  <a:moveTo>
                    <a:pt x="0" y="1138"/>
                  </a:moveTo>
                  <a:lnTo>
                    <a:pt x="231" y="573"/>
                  </a:lnTo>
                  <a:cubicBezTo>
                    <a:pt x="279" y="235"/>
                    <a:pt x="425" y="2"/>
                    <a:pt x="591" y="0"/>
                  </a:cubicBezTo>
                  <a:cubicBezTo>
                    <a:pt x="754" y="-2"/>
                    <a:pt x="899" y="219"/>
                    <a:pt x="951" y="547"/>
                  </a:cubicBezTo>
                  <a:lnTo>
                    <a:pt x="2304" y="7406"/>
                  </a:lnTo>
                  <a:cubicBezTo>
                    <a:pt x="2359" y="7839"/>
                    <a:pt x="2537" y="8150"/>
                    <a:pt x="2746" y="8177"/>
                  </a:cubicBezTo>
                  <a:cubicBezTo>
                    <a:pt x="2966" y="8206"/>
                    <a:pt x="3168" y="7920"/>
                    <a:pt x="3241" y="7476"/>
                  </a:cubicBezTo>
                  <a:lnTo>
                    <a:pt x="4297" y="2936"/>
                  </a:lnTo>
                  <a:cubicBezTo>
                    <a:pt x="4368" y="2614"/>
                    <a:pt x="4518" y="2403"/>
                    <a:pt x="4685" y="2392"/>
                  </a:cubicBezTo>
                  <a:cubicBezTo>
                    <a:pt x="4863" y="2380"/>
                    <a:pt x="5027" y="2593"/>
                    <a:pt x="5104" y="2936"/>
                  </a:cubicBezTo>
                  <a:lnTo>
                    <a:pt x="7260" y="14120"/>
                  </a:lnTo>
                  <a:cubicBezTo>
                    <a:pt x="7756" y="15617"/>
                    <a:pt x="8402" y="16861"/>
                    <a:pt x="9151" y="17761"/>
                  </a:cubicBezTo>
                  <a:cubicBezTo>
                    <a:pt x="9891" y="18650"/>
                    <a:pt x="10714" y="19183"/>
                    <a:pt x="11562" y="19320"/>
                  </a:cubicBezTo>
                  <a:lnTo>
                    <a:pt x="20365" y="21348"/>
                  </a:lnTo>
                  <a:lnTo>
                    <a:pt x="21600" y="21598"/>
                  </a:ln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lIns="26789" tIns="26789" rIns="26789" bIns="26789" anchor="ctr"/>
            <a:lstStyle/>
            <a:p>
              <a:pPr algn="ctr" defTabSz="219075" eaLnBrk="1" fontAlgn="auto">
                <a:spcBef>
                  <a:spcPts val="0"/>
                </a:spcBef>
                <a:spcAft>
                  <a:spcPts val="0"/>
                </a:spcAft>
                <a:defRPr sz="5000"/>
              </a:pPr>
              <a:endParaRPr sz="1875" kern="0">
                <a:effectLst>
                  <a:outerShdw blurRad="50800" dist="38100" dir="5400000" rotWithShape="0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126" name="IgG">
            <a:extLst>
              <a:ext uri="{FF2B5EF4-FFF2-40B4-BE49-F238E27FC236}">
                <a16:creationId xmlns:a16="http://schemas.microsoft.com/office/drawing/2014/main" id="{DF7D18A6-3B4B-48C6-8140-B087D6CA3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87" y="2655339"/>
            <a:ext cx="453249" cy="36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584200"/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kern="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IgG</a:t>
            </a:r>
          </a:p>
        </p:txBody>
      </p:sp>
      <p:sp>
        <p:nvSpPr>
          <p:cNvPr id="127" name="Années">
            <a:extLst>
              <a:ext uri="{FF2B5EF4-FFF2-40B4-BE49-F238E27FC236}">
                <a16:creationId xmlns:a16="http://schemas.microsoft.com/office/drawing/2014/main" id="{24FBEBE4-A60D-495C-B08C-FEE004CA0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102" y="5875434"/>
            <a:ext cx="940562" cy="36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584200">
              <a:defRPr sz="3600"/>
            </a:lvl1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kern="0" dirty="0" err="1">
                <a:solidFill>
                  <a:schemeClr val="tx2"/>
                </a:solidFill>
                <a:latin typeface="+mj-lt"/>
              </a:rPr>
              <a:t>Années</a:t>
            </a:r>
            <a:endParaRPr sz="2000" kern="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0" name="Grouper">
            <a:extLst>
              <a:ext uri="{FF2B5EF4-FFF2-40B4-BE49-F238E27FC236}">
                <a16:creationId xmlns:a16="http://schemas.microsoft.com/office/drawing/2014/main" id="{D60B51BF-2A46-435C-8A00-76E3EDFC5D77}"/>
              </a:ext>
            </a:extLst>
          </p:cNvPr>
          <p:cNvGrpSpPr>
            <a:grpSpLocks/>
          </p:cNvGrpSpPr>
          <p:nvPr/>
        </p:nvGrpSpPr>
        <p:grpSpPr bwMode="auto">
          <a:xfrm>
            <a:off x="1605589" y="2210113"/>
            <a:ext cx="4620104" cy="1932792"/>
            <a:chOff x="13214" y="-1719578"/>
            <a:chExt cx="12320787" cy="5153424"/>
          </a:xfrm>
        </p:grpSpPr>
        <p:sp>
          <p:nvSpPr>
            <p:cNvPr id="128" name="1">
              <a:extLst>
                <a:ext uri="{FF2B5EF4-FFF2-40B4-BE49-F238E27FC236}">
                  <a16:creationId xmlns:a16="http://schemas.microsoft.com/office/drawing/2014/main" id="{D4FA8F77-93D9-48CB-8FE3-7B117F933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4" y="2377987"/>
              <a:ext cx="1056044" cy="1055859"/>
            </a:xfrm>
            <a:prstGeom prst="ellipse">
              <a:avLst/>
            </a:prstGeom>
            <a:solidFill>
              <a:srgbClr val="C82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6789" tIns="26789" rIns="26789" bIns="26789" anchor="ctr"/>
            <a:lstStyle>
              <a:lvl1pPr defTabSz="584200">
                <a:defRPr sz="5000"/>
              </a:lvl1pPr>
            </a:lstStyle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400" kern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129" name="1: primo infection">
              <a:extLst>
                <a:ext uri="{FF2B5EF4-FFF2-40B4-BE49-F238E27FC236}">
                  <a16:creationId xmlns:a16="http://schemas.microsoft.com/office/drawing/2014/main" id="{22D53AF3-91B2-4208-B2C9-6FBB1C147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1955" y="-1719578"/>
              <a:ext cx="6082046" cy="1129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26789" tIns="26789" rIns="26789" bIns="26789" anchor="ctr">
              <a:spAutoFit/>
            </a:bodyPr>
            <a:lstStyle>
              <a:lvl1pPr defTabSz="584200"/>
            </a:lstStyle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400" kern="0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1: </a:t>
              </a:r>
              <a:r>
                <a:rPr lang="fr-FR" sz="2400" kern="0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</a:t>
              </a:r>
              <a:r>
                <a:rPr sz="2400" kern="0" dirty="0" err="1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rimo</a:t>
              </a:r>
              <a:r>
                <a:rPr sz="2400" kern="0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infection</a:t>
              </a:r>
            </a:p>
          </p:txBody>
        </p:sp>
      </p:grpSp>
      <p:grpSp>
        <p:nvGrpSpPr>
          <p:cNvPr id="133" name="Grouper">
            <a:extLst>
              <a:ext uri="{FF2B5EF4-FFF2-40B4-BE49-F238E27FC236}">
                <a16:creationId xmlns:a16="http://schemas.microsoft.com/office/drawing/2014/main" id="{DDACAC08-F4E1-48CC-A1B5-60E0E07E6044}"/>
              </a:ext>
            </a:extLst>
          </p:cNvPr>
          <p:cNvGrpSpPr>
            <a:grpSpLocks/>
          </p:cNvGrpSpPr>
          <p:nvPr/>
        </p:nvGrpSpPr>
        <p:grpSpPr bwMode="auto">
          <a:xfrm>
            <a:off x="3440236" y="2672033"/>
            <a:ext cx="3842301" cy="2852117"/>
            <a:chOff x="562826" y="-1775686"/>
            <a:chExt cx="10246666" cy="7605774"/>
          </a:xfrm>
        </p:grpSpPr>
        <p:sp>
          <p:nvSpPr>
            <p:cNvPr id="131" name="2">
              <a:extLst>
                <a:ext uri="{FF2B5EF4-FFF2-40B4-BE49-F238E27FC236}">
                  <a16:creationId xmlns:a16="http://schemas.microsoft.com/office/drawing/2014/main" id="{4AEFFA89-20D0-49DF-8200-4B4614FA0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826" y="4774070"/>
              <a:ext cx="1056055" cy="105601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miter lim="400000"/>
              <a:headEnd/>
              <a:tailEnd/>
            </a:ln>
          </p:spPr>
          <p:txBody>
            <a:bodyPr lIns="26789" tIns="26789" rIns="26789" bIns="26789" anchor="ctr"/>
            <a:lstStyle>
              <a:lvl1pPr defTabSz="584200">
                <a:defRPr sz="2500"/>
              </a:lvl1pPr>
            </a:lstStyle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400" kern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132" name="2: -Ré-infection…">
              <a:extLst>
                <a:ext uri="{FF2B5EF4-FFF2-40B4-BE49-F238E27FC236}">
                  <a16:creationId xmlns:a16="http://schemas.microsoft.com/office/drawing/2014/main" id="{30BF4590-5B3B-4AE5-B747-9959A01CB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2476" y="-1775686"/>
              <a:ext cx="8817016" cy="2114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26789" tIns="26789" rIns="26789" bIns="26789" anchor="ctr">
              <a:spAutoFit/>
            </a:bodyPr>
            <a:lstStyle>
              <a:lvl1pPr algn="ctr" defTabSz="584200">
                <a:defRPr sz="5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  <a:lvl2pPr algn="ctr" defTabSz="584200">
                <a:defRPr sz="5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2pPr>
              <a:lvl3pPr algn="ctr" defTabSz="584200">
                <a:defRPr sz="5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3pPr>
              <a:lvl4pPr algn="ctr" defTabSz="584200">
                <a:defRPr sz="5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4pPr>
              <a:lvl5pPr algn="ctr" defTabSz="584200">
                <a:defRPr sz="5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5pPr>
              <a:lvl6pPr marL="457200" indent="9144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6pPr>
              <a:lvl7pPr marL="914400" indent="9144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7pPr>
              <a:lvl8pPr marL="1371600" indent="9144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8pPr>
              <a:lvl9pPr marL="1828800" indent="9144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9pPr>
            </a:lstStyle>
            <a:p>
              <a:pPr algn="l" eaLnBrk="1"/>
              <a:r>
                <a:rPr lang="fr-FR" altLang="fr-FR" sz="2400" dirty="0">
                  <a:solidFill>
                    <a:schemeClr val="accent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2: -Réinfection</a:t>
              </a:r>
            </a:p>
            <a:p>
              <a:pPr algn="l" eaLnBrk="1"/>
              <a:r>
                <a:rPr lang="fr-FR" altLang="fr-FR" sz="2400" dirty="0">
                  <a:solidFill>
                    <a:schemeClr val="accent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 -Stimulation polyclonale</a:t>
              </a:r>
              <a:endParaRPr lang="fr-FR" altLang="fr-FR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36" name="Seuil détection">
            <a:extLst>
              <a:ext uri="{FF2B5EF4-FFF2-40B4-BE49-F238E27FC236}">
                <a16:creationId xmlns:a16="http://schemas.microsoft.com/office/drawing/2014/main" id="{1B24B484-D51D-4C0D-AB97-2456FA28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296" y="5257596"/>
            <a:ext cx="1815802" cy="36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584200">
              <a:defRPr sz="3700">
                <a:solidFill>
                  <a:schemeClr val="accent3">
                    <a:satOff val="18648"/>
                    <a:lumOff val="5971"/>
                  </a:schemeClr>
                </a:solidFill>
              </a:defRPr>
            </a:lvl1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kern="0" dirty="0" err="1">
                <a:solidFill>
                  <a:schemeClr val="tx2"/>
                </a:solidFill>
                <a:latin typeface="+mj-lt"/>
              </a:rPr>
              <a:t>Seuil</a:t>
            </a:r>
            <a:r>
              <a:rPr sz="2000" kern="0" dirty="0">
                <a:solidFill>
                  <a:schemeClr val="tx2"/>
                </a:solidFill>
                <a:latin typeface="+mj-lt"/>
              </a:rPr>
              <a:t> </a:t>
            </a:r>
            <a:r>
              <a:rPr sz="2000" kern="0" dirty="0" err="1">
                <a:solidFill>
                  <a:schemeClr val="tx2"/>
                </a:solidFill>
                <a:latin typeface="+mj-lt"/>
              </a:rPr>
              <a:t>détection</a:t>
            </a:r>
            <a:endParaRPr sz="2000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7" name="Ligne">
            <a:extLst>
              <a:ext uri="{FF2B5EF4-FFF2-40B4-BE49-F238E27FC236}">
                <a16:creationId xmlns:a16="http://schemas.microsoft.com/office/drawing/2014/main" id="{22634962-588A-4D79-99E4-0186345DF23F}"/>
              </a:ext>
            </a:extLst>
          </p:cNvPr>
          <p:cNvSpPr/>
          <p:nvPr/>
        </p:nvSpPr>
        <p:spPr>
          <a:xfrm flipV="1">
            <a:off x="2603735" y="5919699"/>
            <a:ext cx="0" cy="262533"/>
          </a:xfrm>
          <a:prstGeom prst="line">
            <a:avLst/>
          </a:prstGeom>
          <a:ln w="76200">
            <a:solidFill>
              <a:schemeClr val="tx1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eaLnBrk="1" fontAlgn="auto">
              <a:spcBef>
                <a:spcPts val="0"/>
              </a:spcBef>
              <a:spcAft>
                <a:spcPts val="0"/>
              </a:spcAft>
              <a:defRPr sz="5000"/>
            </a:pPr>
            <a:endParaRPr sz="1875" kern="0">
              <a:solidFill>
                <a:schemeClr val="tx2"/>
              </a:solidFill>
              <a:effectLst>
                <a:outerShdw blurRad="50800" dist="38100" dir="5400000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38" name="&gt;10 ans">
            <a:extLst>
              <a:ext uri="{FF2B5EF4-FFF2-40B4-BE49-F238E27FC236}">
                <a16:creationId xmlns:a16="http://schemas.microsoft.com/office/drawing/2014/main" id="{CEE1DDC8-B3CF-4068-A58B-A25FF3F71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42" y="6243169"/>
            <a:ext cx="1171395" cy="4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584200">
              <a:defRPr sz="4000"/>
            </a:lvl1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kern="0" dirty="0">
                <a:solidFill>
                  <a:schemeClr val="tx2"/>
                </a:solidFill>
                <a:latin typeface="+mj-lt"/>
              </a:rPr>
              <a:t>&gt;10 </a:t>
            </a:r>
            <a:r>
              <a:rPr sz="2400" kern="0" dirty="0" err="1">
                <a:solidFill>
                  <a:schemeClr val="tx2"/>
                </a:solidFill>
                <a:latin typeface="+mj-lt"/>
              </a:rPr>
              <a:t>ans</a:t>
            </a:r>
            <a:endParaRPr sz="2400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9" name="Ligne">
            <a:extLst>
              <a:ext uri="{FF2B5EF4-FFF2-40B4-BE49-F238E27FC236}">
                <a16:creationId xmlns:a16="http://schemas.microsoft.com/office/drawing/2014/main" id="{85CC96DB-813F-495D-85AF-DC11E25675CC}"/>
              </a:ext>
            </a:extLst>
          </p:cNvPr>
          <p:cNvSpPr/>
          <p:nvPr/>
        </p:nvSpPr>
        <p:spPr>
          <a:xfrm>
            <a:off x="1066043" y="4786224"/>
            <a:ext cx="5920383" cy="1266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0" y="21583"/>
                </a:moveTo>
                <a:lnTo>
                  <a:pt x="2059" y="4354"/>
                </a:lnTo>
                <a:cubicBezTo>
                  <a:pt x="2092" y="4057"/>
                  <a:pt x="2124" y="3756"/>
                  <a:pt x="2153" y="3451"/>
                </a:cubicBezTo>
                <a:cubicBezTo>
                  <a:pt x="2194" y="3036"/>
                  <a:pt x="2231" y="2615"/>
                  <a:pt x="2271" y="2201"/>
                </a:cubicBezTo>
                <a:cubicBezTo>
                  <a:pt x="2318" y="1727"/>
                  <a:pt x="2369" y="1262"/>
                  <a:pt x="2424" y="811"/>
                </a:cubicBezTo>
                <a:cubicBezTo>
                  <a:pt x="2474" y="413"/>
                  <a:pt x="2538" y="10"/>
                  <a:pt x="2634" y="0"/>
                </a:cubicBezTo>
                <a:cubicBezTo>
                  <a:pt x="2797" y="-17"/>
                  <a:pt x="2847" y="816"/>
                  <a:pt x="2888" y="1595"/>
                </a:cubicBezTo>
                <a:cubicBezTo>
                  <a:pt x="2897" y="1784"/>
                  <a:pt x="2910" y="1972"/>
                  <a:pt x="2925" y="2158"/>
                </a:cubicBezTo>
                <a:cubicBezTo>
                  <a:pt x="2948" y="2433"/>
                  <a:pt x="2976" y="2701"/>
                  <a:pt x="3000" y="2973"/>
                </a:cubicBezTo>
                <a:cubicBezTo>
                  <a:pt x="3044" y="3458"/>
                  <a:pt x="3080" y="3959"/>
                  <a:pt x="3107" y="4471"/>
                </a:cubicBezTo>
                <a:cubicBezTo>
                  <a:pt x="3267" y="6859"/>
                  <a:pt x="3428" y="9247"/>
                  <a:pt x="3589" y="11634"/>
                </a:cubicBezTo>
                <a:cubicBezTo>
                  <a:pt x="3640" y="12385"/>
                  <a:pt x="3691" y="13142"/>
                  <a:pt x="3781" y="13808"/>
                </a:cubicBezTo>
                <a:cubicBezTo>
                  <a:pt x="4017" y="15546"/>
                  <a:pt x="4449" y="16343"/>
                  <a:pt x="4884" y="16723"/>
                </a:cubicBezTo>
                <a:cubicBezTo>
                  <a:pt x="5241" y="17035"/>
                  <a:pt x="5604" y="17105"/>
                  <a:pt x="5966" y="17148"/>
                </a:cubicBezTo>
                <a:cubicBezTo>
                  <a:pt x="6493" y="17210"/>
                  <a:pt x="7026" y="17218"/>
                  <a:pt x="7555" y="17258"/>
                </a:cubicBezTo>
                <a:cubicBezTo>
                  <a:pt x="8024" y="17294"/>
                  <a:pt x="8494" y="17359"/>
                  <a:pt x="8963" y="17453"/>
                </a:cubicBezTo>
                <a:lnTo>
                  <a:pt x="18127" y="17969"/>
                </a:lnTo>
                <a:lnTo>
                  <a:pt x="21600" y="18523"/>
                </a:lnTo>
              </a:path>
            </a:pathLst>
          </a:custGeom>
          <a:ln w="38100">
            <a:solidFill>
              <a:srgbClr val="92D05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eaLnBrk="1" fontAlgn="auto">
              <a:spcBef>
                <a:spcPts val="0"/>
              </a:spcBef>
              <a:spcAft>
                <a:spcPts val="0"/>
              </a:spcAft>
              <a:defRPr sz="5000"/>
            </a:pPr>
            <a:endParaRPr sz="1875" kern="0">
              <a:solidFill>
                <a:schemeClr val="tx2"/>
              </a:solidFill>
              <a:effectLst>
                <a:outerShdw blurRad="50800" dist="38100" dir="5400000" rotWithShape="0">
                  <a:srgbClr val="000000"/>
                </a:outerShdw>
              </a:effectLst>
              <a:latin typeface="+mj-lt"/>
            </a:endParaRPr>
          </a:p>
        </p:txBody>
      </p:sp>
      <p:grpSp>
        <p:nvGrpSpPr>
          <p:cNvPr id="142" name="Grouper">
            <a:extLst>
              <a:ext uri="{FF2B5EF4-FFF2-40B4-BE49-F238E27FC236}">
                <a16:creationId xmlns:a16="http://schemas.microsoft.com/office/drawing/2014/main" id="{6679B042-1DBB-4FBA-8A13-1935B4C79A13}"/>
              </a:ext>
            </a:extLst>
          </p:cNvPr>
          <p:cNvGrpSpPr>
            <a:grpSpLocks/>
          </p:cNvGrpSpPr>
          <p:nvPr/>
        </p:nvGrpSpPr>
        <p:grpSpPr bwMode="auto">
          <a:xfrm>
            <a:off x="1542889" y="3471501"/>
            <a:ext cx="4207527" cy="2196987"/>
            <a:chOff x="-244478" y="-1260221"/>
            <a:chExt cx="11220234" cy="5858564"/>
          </a:xfrm>
        </p:grpSpPr>
        <p:sp>
          <p:nvSpPr>
            <p:cNvPr id="140" name="3">
              <a:extLst>
                <a:ext uri="{FF2B5EF4-FFF2-40B4-BE49-F238E27FC236}">
                  <a16:creationId xmlns:a16="http://schemas.microsoft.com/office/drawing/2014/main" id="{202E687A-8CD2-43F1-ADDD-CF3F7BD7A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4478" y="3542355"/>
              <a:ext cx="1056015" cy="1055988"/>
            </a:xfrm>
            <a:prstGeom prst="ellipse">
              <a:avLst/>
            </a:prstGeom>
            <a:solidFill>
              <a:srgbClr val="7DC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6789" tIns="26789" rIns="26789" bIns="26789" anchor="ctr"/>
            <a:lstStyle>
              <a:lvl1pPr defTabSz="584200">
                <a:defRPr sz="2500"/>
              </a:lvl1pPr>
            </a:lstStyle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400" kern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141" name="3:Vaccination">
              <a:extLst>
                <a:ext uri="{FF2B5EF4-FFF2-40B4-BE49-F238E27FC236}">
                  <a16:creationId xmlns:a16="http://schemas.microsoft.com/office/drawing/2014/main" id="{875554C3-2BF6-466B-8D2C-B03187FA6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8814" y="-1260221"/>
              <a:ext cx="4666942" cy="112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26789" tIns="26789" rIns="26789" bIns="26789" anchor="ctr">
              <a:spAutoFit/>
            </a:bodyPr>
            <a:lstStyle>
              <a:lvl1pPr defTabSz="584200"/>
            </a:lstStyle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2400" kern="0" dirty="0">
                  <a:solidFill>
                    <a:srgbClr val="92D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3:Vaccination</a:t>
              </a:r>
            </a:p>
          </p:txBody>
        </p:sp>
      </p:grpSp>
      <p:sp>
        <p:nvSpPr>
          <p:cNvPr id="26" name="Text Box 2">
            <a:extLst>
              <a:ext uri="{FF2B5EF4-FFF2-40B4-BE49-F238E27FC236}">
                <a16:creationId xmlns:a16="http://schemas.microsoft.com/office/drawing/2014/main" id="{B1195161-F18C-44FF-92B5-9FD7E90A2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12" y="323073"/>
            <a:ext cx="681077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bIns="0" anchor="b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3333CC"/>
              </a:buClr>
              <a:buSzPct val="100000"/>
            </a:pPr>
            <a:r>
              <a:rPr lang="en-US" altLang="fr-FR" sz="4000" u="none" dirty="0" err="1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Séroconversion</a:t>
            </a:r>
            <a:r>
              <a:rPr lang="en-US" altLang="fr-FR" sz="4000" u="none" dirty="0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≠ Primo-infection</a:t>
            </a:r>
          </a:p>
        </p:txBody>
      </p:sp>
    </p:spTree>
    <p:extLst>
      <p:ext uri="{BB962C8B-B14F-4D97-AF65-F5344CB8AC3E}">
        <p14:creationId xmlns:p14="http://schemas.microsoft.com/office/powerpoint/2010/main" val="4023653487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dvAuto="0"/>
      <p:bldP spid="130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1F1F1-4183-47E6-B005-0AC1720E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353320"/>
            <a:ext cx="8614084" cy="562074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Impact de la vaccination sur le titre </a:t>
            </a:r>
            <a:r>
              <a:rPr lang="fr-FR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d’IgG</a:t>
            </a:r>
            <a:endParaRPr lang="fr-F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8374455-6F4F-462A-ACEB-B25CA9A7537A}"/>
              </a:ext>
            </a:extLst>
          </p:cNvPr>
          <p:cNvSpPr txBox="1"/>
          <p:nvPr/>
        </p:nvSpPr>
        <p:spPr>
          <a:xfrm>
            <a:off x="5434787" y="2089667"/>
            <a:ext cx="30707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Immunité ≠ Protection</a:t>
            </a:r>
          </a:p>
          <a:p>
            <a:pPr algn="ctr"/>
            <a:r>
              <a:rPr lang="fr-FR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Protection = phénomène complexe</a:t>
            </a:r>
          </a:p>
          <a:p>
            <a:pPr algn="ctr"/>
            <a:endParaRPr lang="fr-FR" sz="16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fr-FR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Titre </a:t>
            </a:r>
            <a:r>
              <a:rPr lang="fr-FR" sz="1600" dirty="0" err="1">
                <a:solidFill>
                  <a:schemeClr val="tx2"/>
                </a:solidFill>
                <a:latin typeface="Calibri Light" panose="020F0302020204030204" pitchFamily="34" charset="0"/>
              </a:rPr>
              <a:t>Ac</a:t>
            </a:r>
            <a:endParaRPr lang="fr-FR" sz="16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fr-FR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Avidité IgG</a:t>
            </a:r>
          </a:p>
          <a:p>
            <a:pPr algn="ctr"/>
            <a:r>
              <a:rPr lang="fr-FR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Pouvoir neutralisant sérum</a:t>
            </a:r>
          </a:p>
          <a:p>
            <a:pPr algn="ctr"/>
            <a:r>
              <a:rPr lang="fr-FR" sz="1600" dirty="0">
                <a:solidFill>
                  <a:schemeClr val="tx2"/>
                </a:solidFill>
                <a:latin typeface="Calibri Light" panose="020F0302020204030204" pitchFamily="34" charset="0"/>
              </a:rPr>
              <a:t>Réponse cellulaire</a:t>
            </a:r>
          </a:p>
        </p:txBody>
      </p:sp>
      <p:sp>
        <p:nvSpPr>
          <p:cNvPr id="51" name="Titre 1">
            <a:extLst>
              <a:ext uri="{FF2B5EF4-FFF2-40B4-BE49-F238E27FC236}">
                <a16:creationId xmlns:a16="http://schemas.microsoft.com/office/drawing/2014/main" id="{5DE18594-21F9-4F7F-839D-D60BC1019E07}"/>
              </a:ext>
            </a:extLst>
          </p:cNvPr>
          <p:cNvSpPr txBox="1">
            <a:spLocks/>
          </p:cNvSpPr>
          <p:nvPr/>
        </p:nvSpPr>
        <p:spPr>
          <a:xfrm>
            <a:off x="694019" y="3126124"/>
            <a:ext cx="3268854" cy="630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dirty="0" err="1">
                <a:solidFill>
                  <a:schemeClr val="tx2"/>
                </a:solidFill>
              </a:rPr>
              <a:t>Titre</a:t>
            </a:r>
            <a:r>
              <a:rPr lang="en-US" sz="1200" dirty="0">
                <a:solidFill>
                  <a:schemeClr val="tx2"/>
                </a:solidFill>
              </a:rPr>
              <a:t> RV-IgG </a:t>
            </a:r>
            <a:r>
              <a:rPr lang="en-US" sz="1200" dirty="0" err="1">
                <a:solidFill>
                  <a:schemeClr val="tx2"/>
                </a:solidFill>
              </a:rPr>
              <a:t>en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fonction</a:t>
            </a:r>
            <a:r>
              <a:rPr lang="en-US" sz="1200" dirty="0">
                <a:solidFill>
                  <a:schemeClr val="tx2"/>
                </a:solidFill>
              </a:rPr>
              <a:t> de </a:t>
            </a:r>
            <a:r>
              <a:rPr lang="en-US" sz="1200" dirty="0" err="1">
                <a:solidFill>
                  <a:schemeClr val="tx2"/>
                </a:solidFill>
              </a:rPr>
              <a:t>l’année</a:t>
            </a:r>
            <a:r>
              <a:rPr lang="en-US" sz="1200" dirty="0">
                <a:solidFill>
                  <a:schemeClr val="tx2"/>
                </a:solidFill>
              </a:rPr>
              <a:t> de naissance (2009-2010)</a:t>
            </a:r>
          </a:p>
        </p:txBody>
      </p:sp>
      <p:graphicFrame>
        <p:nvGraphicFramePr>
          <p:cNvPr id="52" name="Graphique 51">
            <a:extLst>
              <a:ext uri="{FF2B5EF4-FFF2-40B4-BE49-F238E27FC236}">
                <a16:creationId xmlns:a16="http://schemas.microsoft.com/office/drawing/2014/main" id="{78183BE2-DD7A-47B1-98FF-3E5083942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8083613"/>
              </p:ext>
            </p:extLst>
          </p:nvPr>
        </p:nvGraphicFramePr>
        <p:xfrm>
          <a:off x="625" y="3056849"/>
          <a:ext cx="4580677" cy="3123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ZoneTexte 58">
            <a:extLst>
              <a:ext uri="{FF2B5EF4-FFF2-40B4-BE49-F238E27FC236}">
                <a16:creationId xmlns:a16="http://schemas.microsoft.com/office/drawing/2014/main" id="{EF0F5911-536F-4591-B42D-EACA3A308B4E}"/>
              </a:ext>
            </a:extLst>
          </p:cNvPr>
          <p:cNvSpPr txBox="1"/>
          <p:nvPr/>
        </p:nvSpPr>
        <p:spPr>
          <a:xfrm>
            <a:off x="3353819" y="6057393"/>
            <a:ext cx="74411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000" i="1" u="none" dirty="0">
                <a:solidFill>
                  <a:schemeClr val="tx2"/>
                </a:solidFill>
              </a:rPr>
              <a:t>InVS 2013</a:t>
            </a:r>
          </a:p>
        </p:txBody>
      </p:sp>
      <p:sp>
        <p:nvSpPr>
          <p:cNvPr id="43" name="TextBox 55">
            <a:extLst>
              <a:ext uri="{FF2B5EF4-FFF2-40B4-BE49-F238E27FC236}">
                <a16:creationId xmlns:a16="http://schemas.microsoft.com/office/drawing/2014/main" id="{07F552DE-C5D4-4AA9-BE56-9AFF7CB99893}"/>
              </a:ext>
            </a:extLst>
          </p:cNvPr>
          <p:cNvSpPr txBox="1"/>
          <p:nvPr/>
        </p:nvSpPr>
        <p:spPr>
          <a:xfrm>
            <a:off x="2515934" y="3774334"/>
            <a:ext cx="1394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France</a:t>
            </a:r>
          </a:p>
        </p:txBody>
      </p:sp>
    </p:spTree>
    <p:extLst>
      <p:ext uri="{BB962C8B-B14F-4D97-AF65-F5344CB8AC3E}">
        <p14:creationId xmlns:p14="http://schemas.microsoft.com/office/powerpoint/2010/main" val="193859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CEE6E13A-ECE7-46A8-885B-1D991D20E037}"/>
              </a:ext>
            </a:extLst>
          </p:cNvPr>
          <p:cNvSpPr/>
          <p:nvPr/>
        </p:nvSpPr>
        <p:spPr>
          <a:xfrm>
            <a:off x="349866" y="2179305"/>
            <a:ext cx="1080000" cy="54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fr-FR" sz="16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trimestre</a:t>
            </a:r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593D7E0F-2FB8-4897-B2B2-36E103FB85F9}"/>
              </a:ext>
            </a:extLst>
          </p:cNvPr>
          <p:cNvSpPr/>
          <p:nvPr/>
        </p:nvSpPr>
        <p:spPr>
          <a:xfrm>
            <a:off x="2150566" y="2179305"/>
            <a:ext cx="1080000" cy="54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FR" sz="16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ème</a:t>
            </a: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trimestre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4D3BCF70-2EB2-49E3-9D3E-EF838CF89032}"/>
              </a:ext>
            </a:extLst>
          </p:cNvPr>
          <p:cNvSpPr/>
          <p:nvPr/>
        </p:nvSpPr>
        <p:spPr>
          <a:xfrm>
            <a:off x="3824752" y="2179305"/>
            <a:ext cx="1080000" cy="54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fr-FR" sz="16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ème</a:t>
            </a: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trimestre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352A9820-171D-497D-9B02-2CE0B82E2AD5}"/>
              </a:ext>
            </a:extLst>
          </p:cNvPr>
          <p:cNvSpPr/>
          <p:nvPr/>
        </p:nvSpPr>
        <p:spPr>
          <a:xfrm>
            <a:off x="5403677" y="2179305"/>
            <a:ext cx="1485000" cy="54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5-8 </a:t>
            </a:r>
            <a:r>
              <a:rPr lang="fr-FR" sz="1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sem</a:t>
            </a: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après vaccination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EB55934-6993-4147-BEBD-D6B63C131784}"/>
              </a:ext>
            </a:extLst>
          </p:cNvPr>
          <p:cNvCxnSpPr/>
          <p:nvPr/>
        </p:nvCxnSpPr>
        <p:spPr>
          <a:xfrm>
            <a:off x="375978" y="1898675"/>
            <a:ext cx="4554538" cy="0"/>
          </a:xfrm>
          <a:prstGeom prst="straightConnector1">
            <a:avLst/>
          </a:prstGeom>
          <a:ln w="28575">
            <a:solidFill>
              <a:srgbClr val="63003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55A075BD-1A7E-4213-9722-6A961A573044}"/>
              </a:ext>
            </a:extLst>
          </p:cNvPr>
          <p:cNvSpPr/>
          <p:nvPr/>
        </p:nvSpPr>
        <p:spPr>
          <a:xfrm>
            <a:off x="4634842" y="3163623"/>
            <a:ext cx="1350150" cy="54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Vaccination</a:t>
            </a:r>
          </a:p>
          <a:p>
            <a:pPr algn="ctr">
              <a:defRPr/>
            </a:pP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post-partum</a:t>
            </a:r>
          </a:p>
        </p:txBody>
      </p:sp>
      <p:sp>
        <p:nvSpPr>
          <p:cNvPr id="16" name="ZoneTexte 19">
            <a:extLst>
              <a:ext uri="{FF2B5EF4-FFF2-40B4-BE49-F238E27FC236}">
                <a16:creationId xmlns:a16="http://schemas.microsoft.com/office/drawing/2014/main" id="{BDD7D6E2-11DE-4C1B-B37F-0322BDED7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291" y="1628800"/>
            <a:ext cx="11072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1600" b="1" dirty="0">
                <a:solidFill>
                  <a:srgbClr val="6300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GROSSESSE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199D664-581F-4B4F-A72C-513859CB008F}"/>
              </a:ext>
            </a:extLst>
          </p:cNvPr>
          <p:cNvCxnSpPr/>
          <p:nvPr/>
        </p:nvCxnSpPr>
        <p:spPr>
          <a:xfrm>
            <a:off x="1456018" y="2449551"/>
            <a:ext cx="66516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22B73A3-2927-4DE7-8D08-26111F0B3F01}"/>
              </a:ext>
            </a:extLst>
          </p:cNvPr>
          <p:cNvCxnSpPr/>
          <p:nvPr/>
        </p:nvCxnSpPr>
        <p:spPr>
          <a:xfrm>
            <a:off x="3257831" y="2449551"/>
            <a:ext cx="53975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7502C35-2698-45CA-B869-F880985619D7}"/>
              </a:ext>
            </a:extLst>
          </p:cNvPr>
          <p:cNvCxnSpPr/>
          <p:nvPr/>
        </p:nvCxnSpPr>
        <p:spPr>
          <a:xfrm>
            <a:off x="4932643" y="2449551"/>
            <a:ext cx="40481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ectangle à coins arrondis 25">
            <a:extLst>
              <a:ext uri="{FF2B5EF4-FFF2-40B4-BE49-F238E27FC236}">
                <a16:creationId xmlns:a16="http://schemas.microsoft.com/office/drawing/2014/main" id="{CAC16217-A5A7-44CF-B73D-193EDDCCBB0E}"/>
              </a:ext>
            </a:extLst>
          </p:cNvPr>
          <p:cNvSpPr/>
          <p:nvPr/>
        </p:nvSpPr>
        <p:spPr>
          <a:xfrm>
            <a:off x="5329047" y="3858430"/>
            <a:ext cx="1618906" cy="94467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RV-</a:t>
            </a:r>
            <a:r>
              <a:rPr lang="fr-FR" sz="1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endParaRPr lang="fr-FR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defRPr/>
            </a:pP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RV-</a:t>
            </a:r>
            <a:r>
              <a:rPr lang="fr-FR" sz="1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IgM</a:t>
            </a:r>
            <a:endParaRPr lang="fr-FR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defRPr/>
            </a:pP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RV-</a:t>
            </a:r>
            <a:r>
              <a:rPr lang="fr-FR" sz="1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avidité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35D6FB2-B1C6-424E-90CA-0EA5EB44A134}"/>
              </a:ext>
            </a:extLst>
          </p:cNvPr>
          <p:cNvCxnSpPr/>
          <p:nvPr/>
        </p:nvCxnSpPr>
        <p:spPr>
          <a:xfrm>
            <a:off x="5175531" y="2557501"/>
            <a:ext cx="0" cy="5492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44CE71B3-AAAA-4CB7-A544-29887B7094AA}"/>
              </a:ext>
            </a:extLst>
          </p:cNvPr>
          <p:cNvCxnSpPr/>
          <p:nvPr/>
        </p:nvCxnSpPr>
        <p:spPr>
          <a:xfrm>
            <a:off x="6148045" y="2782926"/>
            <a:ext cx="0" cy="9413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2960968" y="2944851"/>
            <a:ext cx="1889125" cy="1886659"/>
            <a:chOff x="2960968" y="3952963"/>
            <a:chExt cx="1889125" cy="1886659"/>
          </a:xfrm>
        </p:grpSpPr>
        <p:sp>
          <p:nvSpPr>
            <p:cNvPr id="15" name="Rectangle à coins arrondis 14">
              <a:extLst>
                <a:ext uri="{FF2B5EF4-FFF2-40B4-BE49-F238E27FC236}">
                  <a16:creationId xmlns:a16="http://schemas.microsoft.com/office/drawing/2014/main" id="{427377ED-9F65-45E0-99B6-77183F050290}"/>
                </a:ext>
              </a:extLst>
            </p:cNvPr>
            <p:cNvSpPr/>
            <p:nvPr/>
          </p:nvSpPr>
          <p:spPr>
            <a:xfrm>
              <a:off x="3286402" y="4321513"/>
              <a:ext cx="1294434" cy="151810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Ib</a:t>
              </a:r>
              <a:endPara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defRPr/>
              </a:pPr>
              <a:endPara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>
                <a:defRPr/>
              </a:pPr>
              <a:r>
                <a:rPr lang="fr-FR" sz="16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IGRA</a:t>
              </a:r>
            </a:p>
            <a:p>
              <a:pPr algn="ctr">
                <a:defRPr/>
              </a:pPr>
              <a:r>
                <a:rPr lang="fr-FR" sz="16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Rubiféron</a:t>
              </a:r>
              <a:endPara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1D17B597-087E-4875-99A2-30C5572717B4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43" y="3956138"/>
              <a:ext cx="4763" cy="3651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1DBE43C6-4A48-4161-9DEA-B35C4E15FE44}"/>
                </a:ext>
              </a:extLst>
            </p:cNvPr>
            <p:cNvCxnSpPr/>
            <p:nvPr/>
          </p:nvCxnSpPr>
          <p:spPr>
            <a:xfrm>
              <a:off x="2960968" y="3952963"/>
              <a:ext cx="1889125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Rectangle à coins arrondis 8">
            <a:extLst>
              <a:ext uri="{FF2B5EF4-FFF2-40B4-BE49-F238E27FC236}">
                <a16:creationId xmlns:a16="http://schemas.microsoft.com/office/drawing/2014/main" id="{2A5F07E2-C300-4501-927E-DEFC881F4684}"/>
              </a:ext>
            </a:extLst>
          </p:cNvPr>
          <p:cNvSpPr/>
          <p:nvPr/>
        </p:nvSpPr>
        <p:spPr>
          <a:xfrm>
            <a:off x="5337456" y="4957907"/>
            <a:ext cx="3707449" cy="8134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Réponse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primaire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secondaire</a:t>
            </a: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à la vaccination?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375978" y="2782926"/>
            <a:ext cx="2854588" cy="2048584"/>
            <a:chOff x="375978" y="3791038"/>
            <a:chExt cx="2854588" cy="2048584"/>
          </a:xfrm>
        </p:grpSpPr>
        <p:sp>
          <p:nvSpPr>
            <p:cNvPr id="11" name="Rectangle à coins arrondis 10">
              <a:extLst>
                <a:ext uri="{FF2B5EF4-FFF2-40B4-BE49-F238E27FC236}">
                  <a16:creationId xmlns:a16="http://schemas.microsoft.com/office/drawing/2014/main" id="{5C2DC0C0-47D7-4482-B0FF-A0391296FCD4}"/>
                </a:ext>
              </a:extLst>
            </p:cNvPr>
            <p:cNvSpPr/>
            <p:nvPr/>
          </p:nvSpPr>
          <p:spPr>
            <a:xfrm>
              <a:off x="375978" y="4171735"/>
              <a:ext cx="1080000" cy="54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RV-</a:t>
              </a:r>
              <a:r>
                <a:rPr lang="fr-FR" sz="16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IgG</a:t>
              </a:r>
              <a:endPara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" name="Rectangle à coins arrondis 11">
              <a:extLst>
                <a:ext uri="{FF2B5EF4-FFF2-40B4-BE49-F238E27FC236}">
                  <a16:creationId xmlns:a16="http://schemas.microsoft.com/office/drawing/2014/main" id="{9BB92749-04A7-498B-AD47-E7407C9D9125}"/>
                </a:ext>
              </a:extLst>
            </p:cNvPr>
            <p:cNvSpPr/>
            <p:nvPr/>
          </p:nvSpPr>
          <p:spPr>
            <a:xfrm>
              <a:off x="2150566" y="4171735"/>
              <a:ext cx="1080000" cy="54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RV-</a:t>
              </a:r>
              <a:r>
                <a:rPr lang="fr-FR" sz="1600" b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IgG</a:t>
              </a:r>
              <a:r>
                <a:rPr lang="fr-FR" sz="16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à 20 SA</a:t>
              </a:r>
            </a:p>
          </p:txBody>
        </p:sp>
        <p:sp>
          <p:nvSpPr>
            <p:cNvPr id="14" name="Rectangle à coins arrondis 13">
              <a:extLst>
                <a:ext uri="{FF2B5EF4-FFF2-40B4-BE49-F238E27FC236}">
                  <a16:creationId xmlns:a16="http://schemas.microsoft.com/office/drawing/2014/main" id="{0D44A563-EA7C-48EC-83E5-EB9E2900FF31}"/>
                </a:ext>
              </a:extLst>
            </p:cNvPr>
            <p:cNvSpPr/>
            <p:nvPr/>
          </p:nvSpPr>
          <p:spPr>
            <a:xfrm>
              <a:off x="2150566" y="5299622"/>
              <a:ext cx="1080000" cy="54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Inclusion</a:t>
              </a: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C74456BE-81CA-4F68-80A1-55FAA09F5BE8}"/>
                </a:ext>
              </a:extLst>
            </p:cNvPr>
            <p:cNvCxnSpPr/>
            <p:nvPr/>
          </p:nvCxnSpPr>
          <p:spPr>
            <a:xfrm>
              <a:off x="1556031" y="4441913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DE5DCAE-84E7-4413-8E2C-9180CC8FE608}"/>
                </a:ext>
              </a:extLst>
            </p:cNvPr>
            <p:cNvSpPr txBox="1"/>
            <p:nvPr/>
          </p:nvSpPr>
          <p:spPr>
            <a:xfrm>
              <a:off x="1512907" y="4008539"/>
              <a:ext cx="59439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RV-IgG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neg</a:t>
              </a:r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744BE255-EABB-4C82-AED7-826BBC80EC17}"/>
                </a:ext>
              </a:extLst>
            </p:cNvPr>
            <p:cNvCxnSpPr/>
            <p:nvPr/>
          </p:nvCxnSpPr>
          <p:spPr>
            <a:xfrm>
              <a:off x="2691093" y="4762588"/>
              <a:ext cx="0" cy="4857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6CF347BB-F379-424C-84E3-6BDD5D978E54}"/>
                </a:ext>
              </a:extLst>
            </p:cNvPr>
            <p:cNvCxnSpPr/>
            <p:nvPr/>
          </p:nvCxnSpPr>
          <p:spPr>
            <a:xfrm>
              <a:off x="889281" y="3791038"/>
              <a:ext cx="0" cy="3238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DBADC4A5-4CBE-4D51-8169-2454D089C635}"/>
                </a:ext>
              </a:extLst>
            </p:cNvPr>
            <p:cNvCxnSpPr/>
            <p:nvPr/>
          </p:nvCxnSpPr>
          <p:spPr>
            <a:xfrm>
              <a:off x="2691093" y="3791038"/>
              <a:ext cx="0" cy="32385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DE5DCAE-84E7-4413-8E2C-9180CC8FE608}"/>
                </a:ext>
              </a:extLst>
            </p:cNvPr>
            <p:cNvSpPr txBox="1"/>
            <p:nvPr/>
          </p:nvSpPr>
          <p:spPr>
            <a:xfrm>
              <a:off x="2080632" y="4774642"/>
              <a:ext cx="59439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RV-IgG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neg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BAE31C8C-508C-4CF1-BCA1-29ECC7A97906}"/>
              </a:ext>
            </a:extLst>
          </p:cNvPr>
          <p:cNvSpPr txBox="1"/>
          <p:nvPr/>
        </p:nvSpPr>
        <p:spPr>
          <a:xfrm>
            <a:off x="179512" y="6427113"/>
            <a:ext cx="23042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O.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Picone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et al. J Clin 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Virol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2019</a:t>
            </a:r>
          </a:p>
          <a:p>
            <a:pPr algn="just"/>
            <a:endParaRPr lang="en-US" sz="11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6111F1F1-4183-47E6-B005-0AC1720E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05982"/>
            <a:ext cx="8435379" cy="562074"/>
          </a:xfrm>
        </p:spPr>
        <p:txBody>
          <a:bodyPr>
            <a:noAutofit/>
          </a:bodyPr>
          <a:lstStyle/>
          <a:p>
            <a:pPr algn="ctr">
              <a:buClr>
                <a:srgbClr val="3333CC"/>
              </a:buClr>
              <a:buSzPct val="100000"/>
            </a:pPr>
            <a:r>
              <a:rPr lang="en-US" altLang="fr-FR" sz="4000" dirty="0" err="1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Titre</a:t>
            </a:r>
            <a:r>
              <a:rPr lang="en-US" altLang="fr-FR" sz="4000" dirty="0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fr-FR" sz="4000" dirty="0" err="1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faibles</a:t>
            </a:r>
            <a:r>
              <a:rPr lang="en-US" altLang="fr-FR" sz="4000" dirty="0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/discordances et protection</a:t>
            </a:r>
            <a:endParaRPr lang="fr-F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6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07504" y="5336644"/>
          <a:ext cx="8640000" cy="3321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8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136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err="1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Immuno</a:t>
                      </a:r>
                      <a:r>
                        <a:rPr lang="fr-FR" sz="1500" baseline="0" dirty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blot</a:t>
                      </a:r>
                      <a:endParaRPr lang="fr-FR" sz="1500" dirty="0">
                        <a:solidFill>
                          <a:srgbClr val="C0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positif</a:t>
                      </a: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négatif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08892" y="5656803"/>
          <a:ext cx="8640000" cy="108456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665"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fr-FR" sz="15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Réponse immunitaire à la vaccination</a:t>
                      </a:r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0099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Primaire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solidFill>
                            <a:srgbClr val="000099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0/69 (0%)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64/65 (98.5%)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0099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Secondaire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 dirty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69/69 (100 %)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>
                          <a:solidFill>
                            <a:srgbClr val="000099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1/65 (1.5%)</a:t>
                      </a:r>
                    </a:p>
                    <a:p>
                      <a:pPr algn="ctr"/>
                      <a:r>
                        <a:rPr lang="fr-FR" sz="1400" b="0" i="1" dirty="0" err="1">
                          <a:solidFill>
                            <a:srgbClr val="000099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IgM</a:t>
                      </a:r>
                      <a:r>
                        <a:rPr lang="fr-FR" sz="1400" b="0" i="1" dirty="0">
                          <a:solidFill>
                            <a:srgbClr val="000099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fr-FR" sz="1400" b="0" i="1" dirty="0" err="1">
                          <a:solidFill>
                            <a:srgbClr val="000099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neg</a:t>
                      </a:r>
                      <a:r>
                        <a:rPr lang="fr-FR" sz="1400" b="0" i="1" dirty="0">
                          <a:solidFill>
                            <a:srgbClr val="000099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</a:t>
                      </a:r>
                      <a:r>
                        <a:rPr lang="fr-FR" sz="1400" b="0" i="1" baseline="0" dirty="0">
                          <a:solidFill>
                            <a:srgbClr val="000099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avidité </a:t>
                      </a:r>
                      <a:r>
                        <a:rPr lang="fr-FR" sz="1400" b="0" i="1" baseline="0" dirty="0" err="1">
                          <a:solidFill>
                            <a:srgbClr val="000099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IgG</a:t>
                      </a:r>
                      <a:r>
                        <a:rPr lang="fr-FR" sz="1400" b="0" i="1" baseline="0" dirty="0">
                          <a:solidFill>
                            <a:srgbClr val="000099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élevée : sérum prélevé trop tard</a:t>
                      </a:r>
                      <a:endParaRPr lang="fr-FR" sz="1400" b="0" i="1" dirty="0">
                        <a:solidFill>
                          <a:srgbClr val="000099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322431" y="4173789"/>
            <a:ext cx="803579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&gt; 99% correlation </a:t>
            </a:r>
            <a:r>
              <a:rPr lang="en-US" sz="16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Ib</a:t>
            </a:r>
            <a:r>
              <a:rPr lang="en-US" sz="1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/IGRA </a:t>
            </a:r>
            <a:r>
              <a:rPr lang="en-US" sz="16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avant</a:t>
            </a:r>
            <a:r>
              <a:rPr lang="en-US" sz="1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vaccination	   </a:t>
            </a:r>
            <a:r>
              <a:rPr lang="en-US" sz="1600" i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vs</a:t>
            </a:r>
            <a:r>
              <a:rPr lang="en-US" sz="1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sz="16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réponse</a:t>
            </a:r>
            <a:r>
              <a:rPr lang="en-US" sz="1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immunitaire</a:t>
            </a:r>
            <a:r>
              <a:rPr lang="en-US" sz="1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post vaccination</a:t>
            </a:r>
          </a:p>
          <a:p>
            <a:pPr algn="ctr"/>
            <a:endParaRPr lang="en-US" sz="105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061095" y="1417405"/>
            <a:ext cx="3713656" cy="2597045"/>
            <a:chOff x="4061095" y="1417405"/>
            <a:chExt cx="3713656" cy="2597045"/>
          </a:xfrm>
        </p:grpSpPr>
        <p:pic>
          <p:nvPicPr>
            <p:cNvPr id="5" name="Graphiqu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537593"/>
              <a:ext cx="3202751" cy="1883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5345280" y="3291668"/>
              <a:ext cx="7565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000" dirty="0" err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Ib</a:t>
              </a:r>
              <a:r>
                <a:rPr lang="fr-FR" sz="10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fr-FR" sz="1000" dirty="0" err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Neg</a:t>
              </a:r>
              <a:endParaRPr lang="fr-FR" sz="1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fr-FR" sz="10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IGRA </a:t>
              </a:r>
              <a:r>
                <a:rPr lang="fr-FR" sz="1000" dirty="0" err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Neg</a:t>
              </a:r>
              <a:endParaRPr lang="fr-FR" sz="1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53392" y="3281478"/>
              <a:ext cx="7565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000" dirty="0" err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Ib</a:t>
              </a:r>
              <a:r>
                <a:rPr lang="fr-FR" sz="10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Pos</a:t>
              </a:r>
            </a:p>
            <a:p>
              <a:pPr algn="ctr"/>
              <a:r>
                <a:rPr lang="fr-FR" sz="10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IGRA Pos</a:t>
              </a:r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4840368" y="2498810"/>
              <a:ext cx="28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830536" y="2028168"/>
              <a:ext cx="280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363843" y="3768229"/>
              <a:ext cx="174138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AVANT VACCINATION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603160" y="2346157"/>
              <a:ext cx="174138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APRES VACCINATION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61095" y="1417405"/>
              <a:ext cx="7565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Indice</a:t>
              </a:r>
            </a:p>
            <a:p>
              <a:pPr algn="ctr"/>
              <a:r>
                <a:rPr lang="fr-FR" sz="10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Avidité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19934" y="1491543"/>
            <a:ext cx="3443954" cy="2522907"/>
            <a:chOff x="119934" y="1491543"/>
            <a:chExt cx="3443954" cy="2522907"/>
          </a:xfrm>
        </p:grpSpPr>
        <p:pic>
          <p:nvPicPr>
            <p:cNvPr id="4" name="Graphique 3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42" y="1541695"/>
              <a:ext cx="2920546" cy="1879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1205518" y="3274023"/>
              <a:ext cx="7565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000" dirty="0" err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Ib</a:t>
              </a:r>
              <a:r>
                <a:rPr lang="fr-FR" sz="10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fr-FR" sz="1000" dirty="0" err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Neg</a:t>
              </a:r>
              <a:endParaRPr lang="fr-FR" sz="1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algn="ctr"/>
              <a:r>
                <a:rPr lang="fr-FR" sz="10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IGRA </a:t>
              </a:r>
              <a:r>
                <a:rPr lang="fr-FR" sz="1000" dirty="0" err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Neg</a:t>
              </a:r>
              <a:endParaRPr lang="fr-FR" sz="1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91417" y="3768229"/>
              <a:ext cx="174138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AVANT VACCINATION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-425150" y="2239125"/>
              <a:ext cx="174138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APRES VACCINATION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9934" y="1491543"/>
              <a:ext cx="75659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Index </a:t>
              </a:r>
              <a:r>
                <a:rPr lang="fr-FR" sz="1000" dirty="0" err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IgM</a:t>
              </a:r>
              <a:endParaRPr lang="fr-FR" sz="1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876526" y="3097835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205531" y="3263834"/>
              <a:ext cx="75659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000" dirty="0" err="1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Ib</a:t>
              </a:r>
              <a:r>
                <a:rPr lang="fr-FR" sz="10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Pos</a:t>
              </a:r>
            </a:p>
            <a:p>
              <a:pPr algn="ctr"/>
              <a:r>
                <a:rPr lang="fr-FR" sz="1000" dirty="0">
                  <a:solidFill>
                    <a:schemeClr val="tx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IGRA Pos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170075" y="2959101"/>
            <a:ext cx="828000" cy="704844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287128" y="1417405"/>
            <a:ext cx="828000" cy="2287662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6111F1F1-4183-47E6-B005-0AC1720E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27" y="350256"/>
            <a:ext cx="7632848" cy="562074"/>
          </a:xfrm>
        </p:spPr>
        <p:txBody>
          <a:bodyPr>
            <a:noAutofit/>
          </a:bodyPr>
          <a:lstStyle/>
          <a:p>
            <a:pPr algn="ctr">
              <a:buClr>
                <a:srgbClr val="3333CC"/>
              </a:buClr>
              <a:buSzPct val="100000"/>
            </a:pPr>
            <a:r>
              <a:rPr lang="en-US" altLang="fr-FR" sz="4000" dirty="0" err="1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Titre</a:t>
            </a:r>
            <a:r>
              <a:rPr lang="en-US" altLang="fr-FR" sz="4000" dirty="0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fr-FR" sz="4000" dirty="0" err="1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faibles</a:t>
            </a:r>
            <a:r>
              <a:rPr lang="en-US" altLang="fr-FR" sz="4000" dirty="0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/discordances et protection</a:t>
            </a:r>
            <a:endParaRPr lang="fr-F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2">
            <a:extLst>
              <a:ext uri="{FF2B5EF4-FFF2-40B4-BE49-F238E27FC236}">
                <a16:creationId xmlns:a16="http://schemas.microsoft.com/office/drawing/2014/main" id="{9CEF9316-0587-45CF-9100-EC331058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44624"/>
            <a:ext cx="699226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bIns="0" anchor="b">
            <a:spAutoFit/>
          </a:bodyPr>
          <a:lstStyle>
            <a:defPPr>
              <a:defRPr lang="fr-FR"/>
            </a:defPPr>
            <a:lvl1pPr algn="ctr" defTabSz="449263">
              <a:buClr>
                <a:srgbClr val="3333CC"/>
              </a:buClr>
              <a:buSzPct val="100000"/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u="none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3200" dirty="0"/>
              <a:t>5. </a:t>
            </a:r>
            <a:r>
              <a:rPr lang="fr-FR" sz="3200" dirty="0"/>
              <a:t>Vous préférez attendre les résultats des examens complémentaires pour conclure</a:t>
            </a:r>
            <a:endParaRPr lang="en-US" alt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0768"/>
            <a:ext cx="1650318" cy="180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6C0357-D863-4FD2-202F-8BA4977D6C96}"/>
              </a:ext>
            </a:extLst>
          </p:cNvPr>
          <p:cNvSpPr/>
          <p:nvPr/>
        </p:nvSpPr>
        <p:spPr>
          <a:xfrm>
            <a:off x="2829552" y="5305562"/>
            <a:ext cx="4559336" cy="12010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Box 38">
            <a:extLst>
              <a:ext uri="{FF2B5EF4-FFF2-40B4-BE49-F238E27FC236}">
                <a16:creationId xmlns:a16="http://schemas.microsoft.com/office/drawing/2014/main" id="{65D2F16A-3900-4C93-AA41-3C385002B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934" y="1788409"/>
            <a:ext cx="606256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</a:p>
        </p:txBody>
      </p:sp>
      <p:sp>
        <p:nvSpPr>
          <p:cNvPr id="7" name="Text Box 40">
            <a:extLst>
              <a:ext uri="{FF2B5EF4-FFF2-40B4-BE49-F238E27FC236}">
                <a16:creationId xmlns:a16="http://schemas.microsoft.com/office/drawing/2014/main" id="{F9CF0AC1-8F6C-4A5B-8D0D-504F06A9E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60" y="2725034"/>
            <a:ext cx="1985672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FR" sz="2000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ème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prélèvement</a:t>
            </a:r>
          </a:p>
          <a:p>
            <a:pPr algn="ctr" eaLnBrk="1" hangingPunct="1"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 20 SA</a:t>
            </a:r>
          </a:p>
        </p:txBody>
      </p:sp>
      <p:sp>
        <p:nvSpPr>
          <p:cNvPr id="8" name="Text Box 41">
            <a:extLst>
              <a:ext uri="{FF2B5EF4-FFF2-40B4-BE49-F238E27FC236}">
                <a16:creationId xmlns:a16="http://schemas.microsoft.com/office/drawing/2014/main" id="{ACBD9107-DCEF-4C92-AB16-F630E9C37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84" y="3745797"/>
            <a:ext cx="606256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IgG-</a:t>
            </a:r>
          </a:p>
        </p:txBody>
      </p:sp>
      <p:sp>
        <p:nvSpPr>
          <p:cNvPr id="9" name="Text Box 42">
            <a:extLst>
              <a:ext uri="{FF2B5EF4-FFF2-40B4-BE49-F238E27FC236}">
                <a16:creationId xmlns:a16="http://schemas.microsoft.com/office/drawing/2014/main" id="{E9418F61-B7AA-41B2-83CA-A7DBCDE25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034" y="3748972"/>
            <a:ext cx="655949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IgG+</a:t>
            </a:r>
          </a:p>
        </p:txBody>
      </p:sp>
      <p:sp>
        <p:nvSpPr>
          <p:cNvPr id="11" name="Text Box 43">
            <a:extLst>
              <a:ext uri="{FF2B5EF4-FFF2-40B4-BE49-F238E27FC236}">
                <a16:creationId xmlns:a16="http://schemas.microsoft.com/office/drawing/2014/main" id="{5725F2CA-70E2-4342-9725-2DBA3164A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00" y="4507797"/>
            <a:ext cx="2420856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Vaccination</a:t>
            </a:r>
          </a:p>
          <a:p>
            <a:pPr algn="ctr" eaLnBrk="1" hangingPunct="1"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après l’accouchement</a:t>
            </a:r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678DE568-C26D-4E23-BDF7-33AA80537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097" y="4377622"/>
            <a:ext cx="712054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IgM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</a:p>
        </p:txBody>
      </p:sp>
      <p:sp>
        <p:nvSpPr>
          <p:cNvPr id="13" name="Text Box 45">
            <a:extLst>
              <a:ext uri="{FF2B5EF4-FFF2-40B4-BE49-F238E27FC236}">
                <a16:creationId xmlns:a16="http://schemas.microsoft.com/office/drawing/2014/main" id="{90B25F47-F0C9-471C-AA83-A3B5CD3E4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159" y="4382384"/>
            <a:ext cx="662361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IgM-</a:t>
            </a:r>
          </a:p>
        </p:txBody>
      </p:sp>
      <p:sp>
        <p:nvSpPr>
          <p:cNvPr id="14" name="Text Box 47">
            <a:extLst>
              <a:ext uri="{FF2B5EF4-FFF2-40B4-BE49-F238E27FC236}">
                <a16:creationId xmlns:a16="http://schemas.microsoft.com/office/drawing/2014/main" id="{44F661CD-3B03-40EE-85E7-69A89D42A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737" y="5245984"/>
            <a:ext cx="4514569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Primo-infection très peu probable</a:t>
            </a:r>
          </a:p>
          <a:p>
            <a:pPr algn="ctr" eaLnBrk="1" hangingPunct="1"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à confirmer par la mesure de l’avidité</a:t>
            </a:r>
          </a:p>
          <a:p>
            <a:pPr algn="ctr" eaLnBrk="1" hangingPunct="1"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 </a:t>
            </a:r>
            <a:r>
              <a:rPr 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la recherche des </a:t>
            </a:r>
            <a:r>
              <a:rPr 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protecteurs</a:t>
            </a:r>
          </a:p>
          <a:p>
            <a:pPr algn="ctr" eaLnBrk="1" hangingPunct="1"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 le 1</a:t>
            </a:r>
            <a:r>
              <a:rPr lang="fr-FR" sz="2000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plvt</a:t>
            </a: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AutoShape 50">
            <a:extLst>
              <a:ext uri="{FF2B5EF4-FFF2-40B4-BE49-F238E27FC236}">
                <a16:creationId xmlns:a16="http://schemas.microsoft.com/office/drawing/2014/main" id="{40E5C92B-1753-444F-8848-716052F1F1F2}"/>
              </a:ext>
            </a:extLst>
          </p:cNvPr>
          <p:cNvCxnSpPr>
            <a:cxnSpLocks noChangeShapeType="1"/>
            <a:stCxn id="5" idx="2"/>
            <a:endCxn id="7" idx="0"/>
          </p:cNvCxnSpPr>
          <p:nvPr/>
        </p:nvCxnSpPr>
        <p:spPr bwMode="auto">
          <a:xfrm flipH="1">
            <a:off x="1780796" y="2188519"/>
            <a:ext cx="6266" cy="536515"/>
          </a:xfrm>
          <a:prstGeom prst="straightConnector1">
            <a:avLst/>
          </a:prstGeom>
          <a:noFill/>
          <a:ln w="3175">
            <a:solidFill>
              <a:schemeClr val="accent4"/>
            </a:solidFill>
            <a:round/>
            <a:headEnd/>
            <a:tailEnd type="stealth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</p:cxnSp>
      <p:cxnSp>
        <p:nvCxnSpPr>
          <p:cNvPr id="18" name="AutoShape 53">
            <a:extLst>
              <a:ext uri="{FF2B5EF4-FFF2-40B4-BE49-F238E27FC236}">
                <a16:creationId xmlns:a16="http://schemas.microsoft.com/office/drawing/2014/main" id="{C3B1A883-8B70-47AE-8C94-FCF730CCE862}"/>
              </a:ext>
            </a:extLst>
          </p:cNvPr>
          <p:cNvCxnSpPr>
            <a:cxnSpLocks noChangeShapeType="1"/>
            <a:stCxn id="7" idx="2"/>
            <a:endCxn id="8" idx="0"/>
          </p:cNvCxnSpPr>
          <p:nvPr/>
        </p:nvCxnSpPr>
        <p:spPr bwMode="auto">
          <a:xfrm rot="5400000">
            <a:off x="1402066" y="3367066"/>
            <a:ext cx="312877" cy="444584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accent4"/>
            </a:solidFill>
            <a:miter lim="800000"/>
            <a:headEnd/>
            <a:tailEnd type="stealth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</p:cxnSp>
      <p:cxnSp>
        <p:nvCxnSpPr>
          <p:cNvPr id="19" name="AutoShape 54">
            <a:extLst>
              <a:ext uri="{FF2B5EF4-FFF2-40B4-BE49-F238E27FC236}">
                <a16:creationId xmlns:a16="http://schemas.microsoft.com/office/drawing/2014/main" id="{89E81D0A-7B0B-4C09-B91D-A3E527D3BEA7}"/>
              </a:ext>
            </a:extLst>
          </p:cNvPr>
          <p:cNvCxnSpPr>
            <a:cxnSpLocks noChangeShapeType="1"/>
            <a:stCxn id="7" idx="2"/>
            <a:endCxn id="9" idx="0"/>
          </p:cNvCxnSpPr>
          <p:nvPr/>
        </p:nvCxnSpPr>
        <p:spPr bwMode="auto">
          <a:xfrm rot="16200000" flipH="1">
            <a:off x="3054376" y="2159339"/>
            <a:ext cx="316052" cy="2863213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accent4"/>
            </a:solidFill>
            <a:miter lim="800000"/>
            <a:headEnd/>
            <a:tailEnd type="stealth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</p:cxnSp>
      <p:cxnSp>
        <p:nvCxnSpPr>
          <p:cNvPr id="20" name="AutoShape 55">
            <a:extLst>
              <a:ext uri="{FF2B5EF4-FFF2-40B4-BE49-F238E27FC236}">
                <a16:creationId xmlns:a16="http://schemas.microsoft.com/office/drawing/2014/main" id="{BE0C8C01-6E2B-44F3-A8A7-03ADE02F06B4}"/>
              </a:ext>
            </a:extLst>
          </p:cNvPr>
          <p:cNvCxnSpPr>
            <a:cxnSpLocks noChangeShapeType="1"/>
            <a:stCxn id="9" idx="2"/>
            <a:endCxn id="12" idx="0"/>
          </p:cNvCxnSpPr>
          <p:nvPr/>
        </p:nvCxnSpPr>
        <p:spPr bwMode="auto">
          <a:xfrm rot="5400000">
            <a:off x="3650797" y="3384410"/>
            <a:ext cx="228540" cy="1757885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accent4"/>
            </a:solidFill>
            <a:miter lim="800000"/>
            <a:headEnd/>
            <a:tailEnd type="stealth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</p:cxnSp>
      <p:cxnSp>
        <p:nvCxnSpPr>
          <p:cNvPr id="21" name="AutoShape 56">
            <a:extLst>
              <a:ext uri="{FF2B5EF4-FFF2-40B4-BE49-F238E27FC236}">
                <a16:creationId xmlns:a16="http://schemas.microsoft.com/office/drawing/2014/main" id="{6F35A57A-DE7E-4245-882A-4A5F9F28590C}"/>
              </a:ext>
            </a:extLst>
          </p:cNvPr>
          <p:cNvCxnSpPr>
            <a:cxnSpLocks noChangeShapeType="1"/>
            <a:stCxn id="9" idx="2"/>
            <a:endCxn id="13" idx="0"/>
          </p:cNvCxnSpPr>
          <p:nvPr/>
        </p:nvCxnSpPr>
        <p:spPr bwMode="auto">
          <a:xfrm rot="16200000" flipH="1">
            <a:off x="5664023" y="3129067"/>
            <a:ext cx="233302" cy="2273331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accent4"/>
            </a:solidFill>
            <a:miter lim="800000"/>
            <a:headEnd/>
            <a:tailEnd type="stealth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</p:cxnSp>
      <p:cxnSp>
        <p:nvCxnSpPr>
          <p:cNvPr id="22" name="AutoShape 57">
            <a:extLst>
              <a:ext uri="{FF2B5EF4-FFF2-40B4-BE49-F238E27FC236}">
                <a16:creationId xmlns:a16="http://schemas.microsoft.com/office/drawing/2014/main" id="{DFF60E2E-C68B-4108-80D8-8D3AF74307AE}"/>
              </a:ext>
            </a:extLst>
          </p:cNvPr>
          <p:cNvCxnSpPr>
            <a:cxnSpLocks noChangeShapeType="1"/>
            <a:stCxn id="12" idx="2"/>
            <a:endCxn id="14" idx="0"/>
          </p:cNvCxnSpPr>
          <p:nvPr/>
        </p:nvCxnSpPr>
        <p:spPr bwMode="auto">
          <a:xfrm>
            <a:off x="2886124" y="4777732"/>
            <a:ext cx="2218898" cy="468252"/>
          </a:xfrm>
          <a:prstGeom prst="straightConnector1">
            <a:avLst/>
          </a:prstGeom>
          <a:noFill/>
          <a:ln w="3175">
            <a:solidFill>
              <a:schemeClr val="accent4"/>
            </a:solidFill>
            <a:round/>
            <a:headEnd/>
            <a:tailEnd type="stealth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</p:cxnSp>
      <p:cxnSp>
        <p:nvCxnSpPr>
          <p:cNvPr id="23" name="AutoShape 58">
            <a:extLst>
              <a:ext uri="{FF2B5EF4-FFF2-40B4-BE49-F238E27FC236}">
                <a16:creationId xmlns:a16="http://schemas.microsoft.com/office/drawing/2014/main" id="{72824DE2-23C2-4C2E-988D-E1BBB9F99527}"/>
              </a:ext>
            </a:extLst>
          </p:cNvPr>
          <p:cNvCxnSpPr>
            <a:cxnSpLocks noChangeShapeType="1"/>
            <a:stCxn id="13" idx="2"/>
            <a:endCxn id="14" idx="0"/>
          </p:cNvCxnSpPr>
          <p:nvPr/>
        </p:nvCxnSpPr>
        <p:spPr bwMode="auto">
          <a:xfrm flipH="1">
            <a:off x="5105022" y="4782494"/>
            <a:ext cx="1812318" cy="463490"/>
          </a:xfrm>
          <a:prstGeom prst="straightConnector1">
            <a:avLst/>
          </a:prstGeom>
          <a:noFill/>
          <a:ln w="3175">
            <a:solidFill>
              <a:schemeClr val="accent4"/>
            </a:solidFill>
            <a:round/>
            <a:headEnd/>
            <a:tailEnd type="stealth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</p:cxnSp>
      <p:cxnSp>
        <p:nvCxnSpPr>
          <p:cNvPr id="24" name="AutoShape 59">
            <a:extLst>
              <a:ext uri="{FF2B5EF4-FFF2-40B4-BE49-F238E27FC236}">
                <a16:creationId xmlns:a16="http://schemas.microsoft.com/office/drawing/2014/main" id="{C4799C6C-42CD-43F2-94F6-D64FA61A7932}"/>
              </a:ext>
            </a:extLst>
          </p:cNvPr>
          <p:cNvCxnSpPr>
            <a:cxnSpLocks noChangeShapeType="1"/>
            <a:stCxn id="8" idx="2"/>
            <a:endCxn id="11" idx="0"/>
          </p:cNvCxnSpPr>
          <p:nvPr/>
        </p:nvCxnSpPr>
        <p:spPr bwMode="auto">
          <a:xfrm flipH="1">
            <a:off x="1332328" y="4145907"/>
            <a:ext cx="3884" cy="361890"/>
          </a:xfrm>
          <a:prstGeom prst="straightConnector1">
            <a:avLst/>
          </a:prstGeom>
          <a:noFill/>
          <a:ln w="3175">
            <a:solidFill>
              <a:schemeClr val="accent4"/>
            </a:solidFill>
            <a:round/>
            <a:headEnd/>
            <a:tailEnd type="stealth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240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2">
            <a:extLst>
              <a:ext uri="{FF2B5EF4-FFF2-40B4-BE49-F238E27FC236}">
                <a16:creationId xmlns:a16="http://schemas.microsoft.com/office/drawing/2014/main" id="{9CEF9316-0587-45CF-9100-EC331058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60648"/>
            <a:ext cx="699226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bIns="0" anchor="b">
            <a:spAutoFit/>
          </a:bodyPr>
          <a:lstStyle>
            <a:defPPr>
              <a:defRPr lang="fr-FR"/>
            </a:defPPr>
            <a:lvl1pPr algn="ctr" defTabSz="449263">
              <a:buClr>
                <a:srgbClr val="3333CC"/>
              </a:buClr>
              <a:buSzPct val="100000"/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u="none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3200" dirty="0"/>
              <a:t>Commentaires</a:t>
            </a:r>
            <a:endParaRPr lang="en-US" altLang="fr-FR" sz="3200" dirty="0"/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7C65CDC6-F918-4ACB-9A53-CDBDA8F17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44824"/>
            <a:ext cx="87566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sz="20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Incertitude de mesure 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=&gt; ne change pas la conduite à tenir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endParaRPr lang="fr-FR" sz="2000" u="none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Administration de produits dérivés du sang</a:t>
            </a:r>
            <a:endParaRPr lang="fr-FR" sz="2000" u="none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endParaRPr lang="fr-FR" sz="2000" u="none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sz="2000" u="none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Contexte clinique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sz="2000" u="none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Contrôle sérologique </a:t>
            </a: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=&gt; inutile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Recherche de sérums/résultats antérieurs antérieurs 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=&gt; OUI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endParaRPr lang="fr-FR" sz="2000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alt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dépistage systématique en début de grossesse par la recherche des </a:t>
            </a:r>
            <a:r>
              <a:rPr lang="fr-FR" alt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alt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ne doit être effectué qu’</a:t>
            </a:r>
            <a:r>
              <a:rPr lang="fr-FR" altLang="fr-FR" sz="2000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l’absence de preuve écrite d’une immunité antérieure ou de preuve écrite de 2 doses de vaccin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endParaRPr lang="fr-FR" sz="2000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endParaRPr lang="fr-FR" sz="2000" u="none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97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Madame V., sur un bilan sérologique effectué à 8 semaines d’aménorrhée (SA), présente un titre </a:t>
            </a:r>
            <a:r>
              <a:rPr lang="fr-FR" sz="20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d’IgG</a:t>
            </a:r>
            <a:r>
              <a:rPr lang="fr-FR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anti-rubéoleux inférieur au seuil de détection de la technique du laboratoire (</a:t>
            </a:r>
            <a:r>
              <a:rPr lang="fr-FR" sz="20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à 6 UI/ml pour un seuil à 10 UI/ml). Au contrôle sérologique effectué à 20SA, cette sérologie revient positive (</a:t>
            </a:r>
            <a:r>
              <a:rPr lang="fr-FR" sz="20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à 14 UI/ml pour un seuil à 10 UI/ml). Votre technique au laboratoire n’a pas changé. Vous refaites les 2 sérologies en parallèle et trouvez les mêmes résultats. Vous n'avez aucune information sur les antécédents vaccinaux/sérologiques de la patiente.</a:t>
            </a: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Quels examens complémentaires envisagez-vous ?</a:t>
            </a:r>
            <a:endParaRPr lang="fr-FR" sz="2000" dirty="0">
              <a:solidFill>
                <a:schemeClr val="accent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6D5AC-3B5A-1821-6D8F-C8B9D1632EAD}"/>
              </a:ext>
            </a:extLst>
          </p:cNvPr>
          <p:cNvSpPr/>
          <p:nvPr/>
        </p:nvSpPr>
        <p:spPr>
          <a:xfrm>
            <a:off x="1619672" y="2383008"/>
            <a:ext cx="5400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42D00E-A3AD-DC08-8E96-B8878D67E5CC}"/>
              </a:ext>
            </a:extLst>
          </p:cNvPr>
          <p:cNvSpPr/>
          <p:nvPr/>
        </p:nvSpPr>
        <p:spPr>
          <a:xfrm>
            <a:off x="1619672" y="2965768"/>
            <a:ext cx="75600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5C8E6-F5BB-62C7-3BC9-53D2A8F7351C}"/>
              </a:ext>
            </a:extLst>
          </p:cNvPr>
          <p:cNvSpPr/>
          <p:nvPr/>
        </p:nvSpPr>
        <p:spPr>
          <a:xfrm>
            <a:off x="1619672" y="3571140"/>
            <a:ext cx="3672000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2F27C9-BA43-3305-9DEE-3022745CD446}"/>
              </a:ext>
            </a:extLst>
          </p:cNvPr>
          <p:cNvSpPr/>
          <p:nvPr/>
        </p:nvSpPr>
        <p:spPr>
          <a:xfrm>
            <a:off x="1619672" y="4176512"/>
            <a:ext cx="2988000" cy="3600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F64CB8-BB20-95A4-7949-7EFA46F47884}"/>
              </a:ext>
            </a:extLst>
          </p:cNvPr>
          <p:cNvSpPr/>
          <p:nvPr/>
        </p:nvSpPr>
        <p:spPr>
          <a:xfrm>
            <a:off x="1619672" y="4775265"/>
            <a:ext cx="2340000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F5E6D12-9A2C-77CE-29CB-8FA8E9A7590A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619672" y="2204864"/>
            <a:ext cx="0" cy="3024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09064E43-B187-A108-4022-7DF8D5A9C60D}"/>
              </a:ext>
            </a:extLst>
          </p:cNvPr>
          <p:cNvSpPr txBox="1"/>
          <p:nvPr/>
        </p:nvSpPr>
        <p:spPr>
          <a:xfrm>
            <a:off x="1619672" y="2420888"/>
            <a:ext cx="6750485" cy="2920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lvl="0" algn="just">
              <a:lnSpc>
                <a:spcPct val="115000"/>
              </a:lnSpc>
              <a:spcAft>
                <a:spcPts val="1200"/>
              </a:spcAft>
              <a:defRPr sz="120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defRPr>
            </a:lvl1pPr>
          </a:lstStyle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1. Aucun : la séroconversion suffit à faire le diagnostic de la primo-infection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ACE437B-1B87-EB6E-9987-C73203BA21E0}"/>
              </a:ext>
            </a:extLst>
          </p:cNvPr>
          <p:cNvSpPr txBox="1"/>
          <p:nvPr/>
        </p:nvSpPr>
        <p:spPr>
          <a:xfrm>
            <a:off x="1619672" y="2996952"/>
            <a:ext cx="7176779" cy="2913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lvl="0" algn="just">
              <a:lnSpc>
                <a:spcPct val="115000"/>
              </a:lnSpc>
              <a:spcAft>
                <a:spcPts val="1200"/>
              </a:spcAft>
              <a:defRPr sz="120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defRPr>
            </a:lvl1pPr>
          </a:lstStyle>
          <a:p>
            <a:r>
              <a:rPr lang="fr-FR" dirty="0"/>
              <a:t>2. Vous envoyez les 2 sérums à un autre laboratoire qui a une technique différente de la vôtre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C96357B-B6FB-B524-CD4B-CF4A9AD6BAAA}"/>
              </a:ext>
            </a:extLst>
          </p:cNvPr>
          <p:cNvSpPr txBox="1"/>
          <p:nvPr/>
        </p:nvSpPr>
        <p:spPr>
          <a:xfrm>
            <a:off x="1619672" y="3605479"/>
            <a:ext cx="6750485" cy="2920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lvl="0" algn="just">
              <a:lnSpc>
                <a:spcPct val="115000"/>
              </a:lnSpc>
              <a:spcAft>
                <a:spcPts val="1200"/>
              </a:spcAft>
              <a:defRPr sz="120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defRPr>
            </a:lvl1pPr>
          </a:lstStyle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3. La recherche des IgM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35009D-886F-8035-4A20-1DB53F4B876C}"/>
              </a:ext>
            </a:extLst>
          </p:cNvPr>
          <p:cNvSpPr txBox="1"/>
          <p:nvPr/>
        </p:nvSpPr>
        <p:spPr>
          <a:xfrm>
            <a:off x="1619672" y="4209828"/>
            <a:ext cx="6750485" cy="3046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lvl="0" algn="just">
              <a:lnSpc>
                <a:spcPct val="115000"/>
              </a:lnSpc>
              <a:spcAft>
                <a:spcPts val="1200"/>
              </a:spcAft>
              <a:defRPr sz="120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defRPr>
            </a:lvl1pPr>
          </a:lstStyle>
          <a:p>
            <a:r>
              <a:rPr lang="fr-FR" dirty="0">
                <a:solidFill>
                  <a:schemeClr val="accent1"/>
                </a:solidFill>
              </a:rPr>
              <a:t>4. L’avidité des IgG sur le second sérum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D02A45D-854D-75E2-0BEB-5DEBF816DF0E}"/>
              </a:ext>
            </a:extLst>
          </p:cNvPr>
          <p:cNvSpPr txBox="1"/>
          <p:nvPr/>
        </p:nvSpPr>
        <p:spPr>
          <a:xfrm>
            <a:off x="1635881" y="4816609"/>
            <a:ext cx="6750485" cy="2920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lvl="0" algn="just">
              <a:lnSpc>
                <a:spcPct val="115000"/>
              </a:lnSpc>
              <a:spcAft>
                <a:spcPts val="1200"/>
              </a:spcAft>
              <a:defRPr sz="120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defRPr>
            </a:lvl1pPr>
          </a:lstStyle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5. Vous envoyez les 2 sérums au CNR pour explorations complémentaires et avis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4DC6032-06ED-0D26-8CA3-A5A52F48B15F}"/>
              </a:ext>
            </a:extLst>
          </p:cNvPr>
          <p:cNvSpPr txBox="1"/>
          <p:nvPr/>
        </p:nvSpPr>
        <p:spPr>
          <a:xfrm>
            <a:off x="870549" y="2412476"/>
            <a:ext cx="765332" cy="29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effectLst/>
                <a:ea typeface="Calibri" panose="020F0502020204030204" pitchFamily="34" charset="0"/>
              </a:rPr>
              <a:t>3/281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07C2769-F87B-F6F1-BAF7-4A398C6CCC05}"/>
              </a:ext>
            </a:extLst>
          </p:cNvPr>
          <p:cNvSpPr txBox="1"/>
          <p:nvPr/>
        </p:nvSpPr>
        <p:spPr>
          <a:xfrm>
            <a:off x="870549" y="2981761"/>
            <a:ext cx="765332" cy="29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effectLst/>
                <a:ea typeface="Calibri" panose="020F0502020204030204" pitchFamily="34" charset="0"/>
              </a:rPr>
              <a:t>41/281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0396995-9C7C-90DF-2206-2A6366215B14}"/>
              </a:ext>
            </a:extLst>
          </p:cNvPr>
          <p:cNvSpPr txBox="1"/>
          <p:nvPr/>
        </p:nvSpPr>
        <p:spPr>
          <a:xfrm>
            <a:off x="870548" y="3605479"/>
            <a:ext cx="765332" cy="29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effectLst/>
                <a:ea typeface="Calibri" panose="020F0502020204030204" pitchFamily="34" charset="0"/>
              </a:rPr>
              <a:t>209/281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E91F0D7-E649-0959-F7B2-45F0108B3CD3}"/>
              </a:ext>
            </a:extLst>
          </p:cNvPr>
          <p:cNvSpPr txBox="1"/>
          <p:nvPr/>
        </p:nvSpPr>
        <p:spPr>
          <a:xfrm>
            <a:off x="896046" y="4224711"/>
            <a:ext cx="765332" cy="29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effectLst/>
                <a:ea typeface="Calibri" panose="020F0502020204030204" pitchFamily="34" charset="0"/>
              </a:rPr>
              <a:t>165/281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7FC5E93-C209-3D9C-3F6F-9947B688480A}"/>
              </a:ext>
            </a:extLst>
          </p:cNvPr>
          <p:cNvSpPr txBox="1"/>
          <p:nvPr/>
        </p:nvSpPr>
        <p:spPr>
          <a:xfrm>
            <a:off x="854339" y="4809094"/>
            <a:ext cx="765332" cy="29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ea typeface="Calibri" panose="020F0502020204030204" pitchFamily="34" charset="0"/>
              </a:rPr>
              <a:t>130</a:t>
            </a:r>
            <a:r>
              <a:rPr lang="fr-FR" sz="1200" dirty="0">
                <a:effectLst/>
                <a:ea typeface="Calibri" panose="020F0502020204030204" pitchFamily="34" charset="0"/>
              </a:rPr>
              <a:t>/281</a:t>
            </a:r>
          </a:p>
        </p:txBody>
      </p:sp>
    </p:spTree>
    <p:extLst>
      <p:ext uri="{BB962C8B-B14F-4D97-AF65-F5344CB8AC3E}">
        <p14:creationId xmlns:p14="http://schemas.microsoft.com/office/powerpoint/2010/main" val="36523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2">
            <a:extLst>
              <a:ext uri="{FF2B5EF4-FFF2-40B4-BE49-F238E27FC236}">
                <a16:creationId xmlns:a16="http://schemas.microsoft.com/office/drawing/2014/main" id="{9CEF9316-0587-45CF-9100-EC331058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6632"/>
            <a:ext cx="7999784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bIns="0" anchor="b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3333CC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fr-FR" sz="3200" u="non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</a:t>
            </a:r>
            <a:r>
              <a:rPr lang="fr-FR" sz="3200" u="non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Aucun : la séroconversion suffit à faire le diagnostic de la primo-infection</a:t>
            </a:r>
            <a:endParaRPr lang="en-US" altLang="fr-FR" sz="3200" u="none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924" y="1628800"/>
            <a:ext cx="1736975" cy="18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0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Madame V., sur un bilan sérologique effectué à 8 semaines d’aménorrhée (SA), présente un titre </a:t>
            </a:r>
            <a:r>
              <a:rPr lang="fr-FR" sz="20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d’IgG</a:t>
            </a:r>
            <a:r>
              <a:rPr lang="fr-FR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anti-rubéoleux inférieur au seuil de détection de la technique du laboratoire (</a:t>
            </a:r>
            <a:r>
              <a:rPr lang="fr-FR" sz="20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à 6 UI/ml pour un seuil à 10 UI/ml). Au contrôle sérologique effectué à 20SA, cette sérologie revient positive (</a:t>
            </a:r>
            <a:r>
              <a:rPr lang="fr-FR" sz="20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20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à 14 UI/ml pour un seuil à 10 UI/ml). Votre technique au laboratoire n’a pas changé. Vous refaites les 2 sérologies en parallèle et trouvez les mêmes résultats. Vous n'avez aucune information sur les antécédents vaccinaux/sérologiques de la patiente.</a:t>
            </a: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Comment interprétez-vous ces résultats ?</a:t>
            </a:r>
            <a:endParaRPr lang="fr-FR" sz="2000" dirty="0">
              <a:solidFill>
                <a:schemeClr val="accent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2">
            <a:extLst>
              <a:ext uri="{FF2B5EF4-FFF2-40B4-BE49-F238E27FC236}">
                <a16:creationId xmlns:a16="http://schemas.microsoft.com/office/drawing/2014/main" id="{9CEF9316-0587-45CF-9100-EC331058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5759"/>
            <a:ext cx="9144000" cy="17081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0" rIns="0" bIns="0" anchor="b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3333CC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fr-FR" sz="3600" u="non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</a:t>
            </a:r>
            <a:r>
              <a:rPr lang="fr-FR" sz="3600" u="non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Vous envoyez les 2 sérums à un autre laboratoire qui a une technique différente de la vôtre</a:t>
            </a:r>
            <a:endParaRPr lang="en-US" altLang="fr-FR" sz="3600" u="none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12" y="1916832"/>
            <a:ext cx="1736975" cy="18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2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63788" y="5445224"/>
            <a:ext cx="3816423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405045"/>
              </p:ext>
            </p:extLst>
          </p:nvPr>
        </p:nvGraphicFramePr>
        <p:xfrm>
          <a:off x="108000" y="1408142"/>
          <a:ext cx="8928000" cy="20497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839758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/>
                        <a:t>Ib</a:t>
                      </a:r>
                      <a:endParaRPr lang="fr-FR" sz="1050" dirty="0"/>
                    </a:p>
                    <a:p>
                      <a:pPr algn="ctr"/>
                      <a:endParaRPr lang="fr-FR" sz="1050" dirty="0"/>
                    </a:p>
                    <a:p>
                      <a:pPr algn="ctr"/>
                      <a:r>
                        <a:rPr lang="fr-FR" sz="1050" dirty="0"/>
                        <a:t>Nt</a:t>
                      </a: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50" dirty="0" err="1"/>
                        <a:t>Dxi</a:t>
                      </a:r>
                      <a:endParaRPr lang="fr-FR" sz="1050" dirty="0"/>
                    </a:p>
                    <a:p>
                      <a:pPr algn="ctr"/>
                      <a:r>
                        <a:rPr lang="fr-FR" sz="1050" dirty="0" err="1"/>
                        <a:t>Beckman</a:t>
                      </a:r>
                      <a:r>
                        <a:rPr lang="fr-FR" sz="1050" baseline="0" dirty="0"/>
                        <a:t>-Coulter</a:t>
                      </a:r>
                    </a:p>
                    <a:p>
                      <a:pPr algn="ctr"/>
                      <a:endParaRPr lang="fr-FR" sz="1050" dirty="0"/>
                    </a:p>
                    <a:p>
                      <a:pPr algn="ctr"/>
                      <a:r>
                        <a:rPr lang="fr-FR" sz="1050" dirty="0"/>
                        <a:t>E:</a:t>
                      </a:r>
                      <a:r>
                        <a:rPr lang="fr-FR" sz="1050" baseline="0" dirty="0"/>
                        <a:t> 10-14</a:t>
                      </a:r>
                      <a:endParaRPr lang="fr-FR" sz="105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Architect</a:t>
                      </a:r>
                    </a:p>
                    <a:p>
                      <a:pPr algn="ctr"/>
                      <a:endParaRPr lang="fr-FR" sz="1050" dirty="0"/>
                    </a:p>
                    <a:p>
                      <a:pPr algn="ctr"/>
                      <a:r>
                        <a:rPr lang="fr-FR" sz="1050" dirty="0"/>
                        <a:t>Abbott</a:t>
                      </a:r>
                    </a:p>
                    <a:p>
                      <a:pPr algn="ctr"/>
                      <a:endParaRPr lang="fr-FR" sz="1050" dirty="0"/>
                    </a:p>
                    <a:p>
                      <a:pPr algn="ctr"/>
                      <a:r>
                        <a:rPr lang="fr-FR" sz="1050" dirty="0"/>
                        <a:t>E: 5-9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Vidas</a:t>
                      </a:r>
                    </a:p>
                    <a:p>
                      <a:pPr algn="ctr"/>
                      <a:r>
                        <a:rPr lang="fr-FR" sz="1050" dirty="0"/>
                        <a:t>bio</a:t>
                      </a:r>
                    </a:p>
                    <a:p>
                      <a:pPr algn="ctr"/>
                      <a:r>
                        <a:rPr lang="fr-FR" sz="1050" dirty="0"/>
                        <a:t>Mérieux</a:t>
                      </a:r>
                    </a:p>
                    <a:p>
                      <a:pPr algn="ctr"/>
                      <a:endParaRPr lang="fr-FR" sz="1050" dirty="0"/>
                    </a:p>
                    <a:p>
                      <a:pPr algn="ctr"/>
                      <a:r>
                        <a:rPr lang="fr-FR" sz="1050" dirty="0"/>
                        <a:t>E: 10-15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50" dirty="0" err="1"/>
                        <a:t>Enzygnost</a:t>
                      </a:r>
                      <a:endParaRPr lang="fr-FR" sz="1050" dirty="0"/>
                    </a:p>
                    <a:p>
                      <a:pPr algn="ctr"/>
                      <a:endParaRPr lang="fr-FR" sz="1050" dirty="0"/>
                    </a:p>
                    <a:p>
                      <a:pPr algn="ctr"/>
                      <a:r>
                        <a:rPr lang="fr-FR" sz="1050" dirty="0"/>
                        <a:t>Siemens</a:t>
                      </a:r>
                    </a:p>
                    <a:p>
                      <a:pPr algn="ctr"/>
                      <a:endParaRPr lang="fr-FR" sz="1050" dirty="0"/>
                    </a:p>
                    <a:p>
                      <a:pPr algn="ctr"/>
                      <a:r>
                        <a:rPr lang="fr-FR" sz="1050" dirty="0"/>
                        <a:t>E: 5-6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LXL</a:t>
                      </a:r>
                    </a:p>
                    <a:p>
                      <a:pPr algn="ctr"/>
                      <a:endParaRPr lang="fr-FR" sz="1050" dirty="0"/>
                    </a:p>
                    <a:p>
                      <a:pPr algn="ctr"/>
                      <a:r>
                        <a:rPr lang="fr-FR" sz="1050" dirty="0" err="1"/>
                        <a:t>DiaSorin</a:t>
                      </a:r>
                      <a:endParaRPr lang="fr-FR" sz="1050" dirty="0"/>
                    </a:p>
                    <a:p>
                      <a:pPr algn="ctr"/>
                      <a:endParaRPr lang="fr-FR" sz="1050" dirty="0"/>
                    </a:p>
                    <a:p>
                      <a:pPr algn="ctr"/>
                      <a:r>
                        <a:rPr lang="fr-FR" sz="1050" dirty="0"/>
                        <a:t>E: 5-9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50" dirty="0" err="1"/>
                        <a:t>Cobas</a:t>
                      </a:r>
                      <a:endParaRPr lang="fr-FR" sz="1050" dirty="0"/>
                    </a:p>
                    <a:p>
                      <a:pPr algn="ctr"/>
                      <a:endParaRPr lang="fr-FR" sz="1050" dirty="0"/>
                    </a:p>
                    <a:p>
                      <a:pPr algn="ctr"/>
                      <a:r>
                        <a:rPr lang="fr-FR" sz="1050" dirty="0"/>
                        <a:t>Roche</a:t>
                      </a:r>
                    </a:p>
                    <a:p>
                      <a:pPr algn="ctr"/>
                      <a:endParaRPr lang="fr-FR" sz="1050" dirty="0"/>
                    </a:p>
                    <a:p>
                      <a:pPr algn="ctr"/>
                      <a:r>
                        <a:rPr lang="fr-FR" sz="1050" dirty="0"/>
                        <a:t>N&lt;10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Centaur</a:t>
                      </a:r>
                      <a:r>
                        <a:rPr lang="fr-FR" sz="1050" baseline="0" dirty="0"/>
                        <a:t> </a:t>
                      </a:r>
                    </a:p>
                    <a:p>
                      <a:pPr algn="ctr"/>
                      <a:endParaRPr lang="fr-FR" sz="1050" baseline="0" dirty="0"/>
                    </a:p>
                    <a:p>
                      <a:pPr algn="ctr"/>
                      <a:r>
                        <a:rPr lang="fr-FR" sz="1050" baseline="0" dirty="0"/>
                        <a:t>Siemens</a:t>
                      </a:r>
                      <a:endParaRPr lang="fr-FR" sz="1050" dirty="0"/>
                    </a:p>
                    <a:p>
                      <a:pPr algn="ctr"/>
                      <a:endParaRPr lang="fr-FR" sz="1050" dirty="0"/>
                    </a:p>
                    <a:p>
                      <a:pPr algn="ctr"/>
                      <a:r>
                        <a:rPr lang="fr-FR" sz="1050" dirty="0"/>
                        <a:t>E: 5-10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err="1"/>
                        <a:t>Serion</a:t>
                      </a:r>
                      <a:endParaRPr lang="fr-FR" sz="1050" dirty="0"/>
                    </a:p>
                    <a:p>
                      <a:pPr algn="ctr"/>
                      <a:endParaRPr lang="fr-FR" sz="1050" dirty="0"/>
                    </a:p>
                    <a:p>
                      <a:pPr algn="ctr"/>
                      <a:endParaRPr lang="fr-FR" sz="1050" dirty="0"/>
                    </a:p>
                    <a:p>
                      <a:pPr algn="ctr"/>
                      <a:endParaRPr lang="fr-FR" sz="1050" dirty="0"/>
                    </a:p>
                    <a:p>
                      <a:pPr algn="ctr"/>
                      <a:r>
                        <a:rPr lang="fr-FR" sz="1050" dirty="0"/>
                        <a:t>E: 10-20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P/P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9.4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5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10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6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3.5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60.4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10.7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8.11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P/P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12.2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7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10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13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4.9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&gt;500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14.1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10.8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P/P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11.4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4.5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7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7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3.2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61.8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4.8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5.5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P/P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11.2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8.9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20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14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16.9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6.5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33.3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21.4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P/P</a:t>
                      </a:r>
                      <a:endParaRPr lang="fr-FR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14.4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10.7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22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14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23.2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9.5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58.5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36.9</a:t>
                      </a:r>
                      <a:endParaRPr lang="fr-FR" sz="1100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</a:t>
                      </a:r>
                      <a:endParaRPr lang="fr-FR" sz="1100" b="1" dirty="0">
                        <a:solidFill>
                          <a:srgbClr val="000099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itre 1"/>
          <p:cNvSpPr txBox="1">
            <a:spLocks/>
          </p:cNvSpPr>
          <p:nvPr/>
        </p:nvSpPr>
        <p:spPr>
          <a:xfrm>
            <a:off x="313184" y="4797152"/>
            <a:ext cx="8579296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&gt; 300 sérum de femmes enceintes « séronégatives »</a:t>
            </a:r>
          </a:p>
          <a:p>
            <a:endParaRPr lang="fr-FR" sz="1800" dirty="0">
              <a:solidFill>
                <a:schemeClr val="tx2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58.2% sérums étaient être soit négatifs, soit positifs selon la technique</a:t>
            </a:r>
          </a:p>
          <a:p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55.5% sérums </a:t>
            </a:r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étaient être soit négatifs, soit équivoques, soit positifs selon la technique</a:t>
            </a:r>
          </a:p>
          <a:p>
            <a:endParaRPr lang="fr-FR" sz="1800" dirty="0">
              <a:solidFill>
                <a:schemeClr val="tx2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fr-FR" altLang="fr-FR" sz="18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Résultats toujours exprimés en UI/ml!!!</a:t>
            </a:r>
          </a:p>
          <a:p>
            <a:endParaRPr lang="fr-FR" sz="18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100% sérums </a:t>
            </a:r>
            <a:r>
              <a:rPr lang="fr-FR" sz="1800" dirty="0" err="1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Ib</a:t>
            </a:r>
            <a:r>
              <a:rPr lang="fr-FR" sz="18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/Nt négatifs étaient négatifs dans toutes les techniques</a:t>
            </a:r>
          </a:p>
        </p:txBody>
      </p:sp>
      <p:sp>
        <p:nvSpPr>
          <p:cNvPr id="14" name="Ellipse 13"/>
          <p:cNvSpPr/>
          <p:nvPr/>
        </p:nvSpPr>
        <p:spPr>
          <a:xfrm>
            <a:off x="1259632" y="3223248"/>
            <a:ext cx="468000" cy="215504"/>
          </a:xfrm>
          <a:prstGeom prst="ellipse">
            <a:avLst/>
          </a:prstGeom>
          <a:noFill/>
          <a:ln w="19050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4368832" y="3223248"/>
            <a:ext cx="468000" cy="215504"/>
          </a:xfrm>
          <a:prstGeom prst="ellipse">
            <a:avLst/>
          </a:prstGeom>
          <a:noFill/>
          <a:ln w="19050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6484291" y="3217777"/>
            <a:ext cx="468000" cy="215504"/>
          </a:xfrm>
          <a:prstGeom prst="ellipse">
            <a:avLst/>
          </a:prstGeom>
          <a:noFill/>
          <a:ln w="19050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4836832" y="2491399"/>
            <a:ext cx="1044000" cy="252000"/>
          </a:xfrm>
          <a:prstGeom prst="ellipse">
            <a:avLst/>
          </a:prstGeom>
          <a:noFill/>
          <a:ln w="19050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5908291" y="2511666"/>
            <a:ext cx="1044000" cy="252000"/>
          </a:xfrm>
          <a:prstGeom prst="ellipse">
            <a:avLst/>
          </a:prstGeom>
          <a:noFill/>
          <a:ln w="19050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6111F1F1-4183-47E6-B005-0AC1720E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53180"/>
            <a:ext cx="8208912" cy="562074"/>
          </a:xfrm>
        </p:spPr>
        <p:txBody>
          <a:bodyPr>
            <a:noAutofit/>
          </a:bodyPr>
          <a:lstStyle/>
          <a:p>
            <a:pPr algn="ctr">
              <a:buClr>
                <a:srgbClr val="3333CC"/>
              </a:buClr>
              <a:buSzPct val="100000"/>
            </a:pPr>
            <a:r>
              <a:rPr lang="en-US" altLang="fr-FR" sz="3600" dirty="0" err="1">
                <a:solidFill>
                  <a:srgbClr val="F3F6F7"/>
                </a:solidFill>
              </a:rPr>
              <a:t>Corrélation</a:t>
            </a:r>
            <a:r>
              <a:rPr lang="en-US" altLang="fr-FR" sz="3600" dirty="0">
                <a:solidFill>
                  <a:srgbClr val="F3F6F7"/>
                </a:solidFill>
              </a:rPr>
              <a:t> des tests IgG </a:t>
            </a:r>
            <a:r>
              <a:rPr lang="en-US" altLang="fr-FR" sz="3600" dirty="0" err="1">
                <a:solidFill>
                  <a:srgbClr val="F3F6F7"/>
                </a:solidFill>
              </a:rPr>
              <a:t>rubéole</a:t>
            </a:r>
            <a:endParaRPr lang="en-US" altLang="fr-FR" sz="3600" dirty="0">
              <a:solidFill>
                <a:srgbClr val="F3F6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4F97D273-9820-4DC4-98F8-6B7A0BF70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1" y="205752"/>
            <a:ext cx="8846741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fr-FR" sz="40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Résultats identiques quelle que soit la technique?</a:t>
            </a:r>
          </a:p>
        </p:txBody>
      </p:sp>
      <p:sp>
        <p:nvSpPr>
          <p:cNvPr id="29698" name="Line 2">
            <a:extLst>
              <a:ext uri="{FF2B5EF4-FFF2-40B4-BE49-F238E27FC236}">
                <a16:creationId xmlns:a16="http://schemas.microsoft.com/office/drawing/2014/main" id="{9AD595AC-DF32-409A-9457-1159CA6F41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736" y="-3"/>
            <a:ext cx="4680521" cy="1340770"/>
          </a:xfrm>
          <a:prstGeom prst="line">
            <a:avLst/>
          </a:prstGeom>
          <a:noFill/>
          <a:ln w="76200" cap="sq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C8F5B210-29EE-4265-8FB8-6EEE12383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3" y="1772816"/>
            <a:ext cx="8280400" cy="23828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273050" indent="-271463"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defRPr/>
            </a:pPr>
            <a:r>
              <a:rPr lang="fr-FR" altLang="fr-FR" sz="2800" u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Réponse immunitaire </a:t>
            </a:r>
            <a:r>
              <a:rPr lang="fr-FR" altLang="fr-FR" sz="2800" u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inter-individuelle</a:t>
            </a:r>
            <a:r>
              <a:rPr lang="fr-FR" altLang="fr-FR" sz="2800" u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variable vis-à-vis d’un même virus</a:t>
            </a:r>
          </a:p>
          <a:p>
            <a:pPr eaLnBrk="1" hangingPunct="1">
              <a:spcBef>
                <a:spcPts val="500"/>
              </a:spcBef>
              <a:defRPr/>
            </a:pPr>
            <a:endParaRPr lang="fr-FR" altLang="fr-FR" sz="2800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ts val="500"/>
              </a:spcBef>
              <a:defRPr/>
            </a:pPr>
            <a:r>
              <a:rPr lang="fr-FR" altLang="fr-FR" sz="2800" u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Nombreuses souches virales</a:t>
            </a:r>
          </a:p>
          <a:p>
            <a:pPr eaLnBrk="1" hangingPunct="1">
              <a:spcBef>
                <a:spcPts val="500"/>
              </a:spcBef>
              <a:defRPr/>
            </a:pPr>
            <a:endParaRPr lang="fr-FR" altLang="fr-FR" sz="2800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ts val="500"/>
              </a:spcBef>
              <a:defRPr/>
            </a:pPr>
            <a:r>
              <a:rPr lang="fr-FR" altLang="fr-FR" sz="2800" u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Différents réactifs avec des formats très différents</a:t>
            </a: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9AD595AC-DF32-409A-9457-1159CA6F4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7704" y="-2"/>
            <a:ext cx="5256584" cy="1340770"/>
          </a:xfrm>
          <a:prstGeom prst="line">
            <a:avLst/>
          </a:prstGeom>
          <a:noFill/>
          <a:ln w="76200" cap="sq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8F5B210-29EE-4265-8FB8-6EEE12383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78" y="5229200"/>
            <a:ext cx="8136643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6800" rIns="90000" bIns="46800"/>
          <a:lstStyle>
            <a:lvl1pPr marL="273050" indent="-271463"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1187450" algn="l"/>
                <a:tab pos="2101850" algn="l"/>
                <a:tab pos="3016250" algn="l"/>
                <a:tab pos="3930650" algn="l"/>
                <a:tab pos="4845050" algn="l"/>
                <a:tab pos="5759450" algn="l"/>
                <a:tab pos="6673850" algn="l"/>
                <a:tab pos="7588250" algn="l"/>
                <a:tab pos="8502650" algn="l"/>
                <a:tab pos="9417050" algn="l"/>
                <a:tab pos="103314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500"/>
              </a:spcBef>
              <a:defRPr/>
            </a:pPr>
            <a:r>
              <a:rPr lang="fr-FR" altLang="fr-FR" sz="3200" u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titre </a:t>
            </a:r>
            <a:r>
              <a:rPr lang="fr-FR" altLang="fr-FR" sz="3200" u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d’IgG</a:t>
            </a:r>
            <a:r>
              <a:rPr lang="fr-FR" altLang="fr-FR" sz="3200" u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n’est pas corrélé avec la protection</a:t>
            </a:r>
          </a:p>
        </p:txBody>
      </p:sp>
    </p:spTree>
    <p:extLst>
      <p:ext uri="{BB962C8B-B14F-4D97-AF65-F5344CB8AC3E}">
        <p14:creationId xmlns:p14="http://schemas.microsoft.com/office/powerpoint/2010/main" val="37712115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2">
            <a:extLst>
              <a:ext uri="{FF2B5EF4-FFF2-40B4-BE49-F238E27FC236}">
                <a16:creationId xmlns:a16="http://schemas.microsoft.com/office/drawing/2014/main" id="{9CEF9316-0587-45CF-9100-EC331058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708" y="250195"/>
            <a:ext cx="391851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bIns="0" anchor="b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3333CC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fr-FR" sz="3200" u="non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</a:t>
            </a:r>
            <a:r>
              <a:rPr lang="fr-FR" sz="3200" u="non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recherche des </a:t>
            </a:r>
            <a:r>
              <a:rPr lang="fr-FR" sz="3200" u="none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IgM</a:t>
            </a:r>
            <a:endParaRPr lang="en-US" altLang="fr-FR" sz="3200" u="none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0768"/>
            <a:ext cx="1650318" cy="18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45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2">
            <a:extLst>
              <a:ext uri="{FF2B5EF4-FFF2-40B4-BE49-F238E27FC236}">
                <a16:creationId xmlns:a16="http://schemas.microsoft.com/office/drawing/2014/main" id="{9CEF9316-0587-45CF-9100-EC331058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077" y="250195"/>
            <a:ext cx="651377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bIns="0" anchor="b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3333CC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fr-FR" sz="3200" u="non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</a:t>
            </a:r>
            <a:r>
              <a:rPr lang="fr-FR" sz="3200" u="non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L’avidité des </a:t>
            </a:r>
            <a:r>
              <a:rPr lang="fr-FR" sz="3200" u="none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3200" u="non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sur le second sérum </a:t>
            </a:r>
            <a:endParaRPr lang="en-US" altLang="fr-FR" sz="3200" u="none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1650318" cy="180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1736975" cy="18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2">
            <a:extLst>
              <a:ext uri="{FF2B5EF4-FFF2-40B4-BE49-F238E27FC236}">
                <a16:creationId xmlns:a16="http://schemas.microsoft.com/office/drawing/2014/main" id="{9CEF9316-0587-45CF-9100-EC331058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44624"/>
            <a:ext cx="699226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bIns="0" anchor="b">
            <a:spAutoFit/>
          </a:bodyPr>
          <a:lstStyle>
            <a:defPPr>
              <a:defRPr lang="fr-FR"/>
            </a:defPPr>
            <a:lvl1pPr algn="ctr" defTabSz="449263">
              <a:buClr>
                <a:srgbClr val="3333CC"/>
              </a:buClr>
              <a:buSzPct val="100000"/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u="none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3333CC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fr-FR" sz="3200" u="non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 </a:t>
            </a:r>
            <a:r>
              <a:rPr lang="fr-FR" sz="3200" u="none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Vous envoyez les 2 sérums au CNR pour explorations complémentaires et avis</a:t>
            </a:r>
            <a:endParaRPr lang="en-US" altLang="fr-FR" sz="3200" u="none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0768"/>
            <a:ext cx="1650318" cy="180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6C0357-D863-4FD2-202F-8BA4977D6C96}"/>
              </a:ext>
            </a:extLst>
          </p:cNvPr>
          <p:cNvSpPr/>
          <p:nvPr/>
        </p:nvSpPr>
        <p:spPr>
          <a:xfrm>
            <a:off x="2829552" y="5305562"/>
            <a:ext cx="4559336" cy="12010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Box 38">
            <a:extLst>
              <a:ext uri="{FF2B5EF4-FFF2-40B4-BE49-F238E27FC236}">
                <a16:creationId xmlns:a16="http://schemas.microsoft.com/office/drawing/2014/main" id="{65D2F16A-3900-4C93-AA41-3C385002B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934" y="1788409"/>
            <a:ext cx="606256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</a:p>
        </p:txBody>
      </p:sp>
      <p:sp>
        <p:nvSpPr>
          <p:cNvPr id="7" name="Text Box 40">
            <a:extLst>
              <a:ext uri="{FF2B5EF4-FFF2-40B4-BE49-F238E27FC236}">
                <a16:creationId xmlns:a16="http://schemas.microsoft.com/office/drawing/2014/main" id="{F9CF0AC1-8F6C-4A5B-8D0D-504F06A9E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60" y="2725034"/>
            <a:ext cx="1985672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FR" sz="2000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ème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prélèvement</a:t>
            </a:r>
          </a:p>
          <a:p>
            <a:pPr algn="ctr" eaLnBrk="1" hangingPunct="1"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 20 SA</a:t>
            </a:r>
          </a:p>
        </p:txBody>
      </p:sp>
      <p:sp>
        <p:nvSpPr>
          <p:cNvPr id="8" name="Text Box 41">
            <a:extLst>
              <a:ext uri="{FF2B5EF4-FFF2-40B4-BE49-F238E27FC236}">
                <a16:creationId xmlns:a16="http://schemas.microsoft.com/office/drawing/2014/main" id="{ACBD9107-DCEF-4C92-AB16-F630E9C37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84" y="3745797"/>
            <a:ext cx="606256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IgG-</a:t>
            </a:r>
          </a:p>
        </p:txBody>
      </p:sp>
      <p:sp>
        <p:nvSpPr>
          <p:cNvPr id="9" name="Text Box 42">
            <a:extLst>
              <a:ext uri="{FF2B5EF4-FFF2-40B4-BE49-F238E27FC236}">
                <a16:creationId xmlns:a16="http://schemas.microsoft.com/office/drawing/2014/main" id="{E9418F61-B7AA-41B2-83CA-A7DBCDE25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034" y="3748972"/>
            <a:ext cx="655949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IgG+</a:t>
            </a:r>
          </a:p>
        </p:txBody>
      </p:sp>
      <p:sp>
        <p:nvSpPr>
          <p:cNvPr id="11" name="Text Box 43">
            <a:extLst>
              <a:ext uri="{FF2B5EF4-FFF2-40B4-BE49-F238E27FC236}">
                <a16:creationId xmlns:a16="http://schemas.microsoft.com/office/drawing/2014/main" id="{5725F2CA-70E2-4342-9725-2DBA3164A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00" y="4507797"/>
            <a:ext cx="2420856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Vaccination</a:t>
            </a:r>
          </a:p>
          <a:p>
            <a:pPr algn="ctr" eaLnBrk="1" hangingPunct="1"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après l’accouchement</a:t>
            </a:r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678DE568-C26D-4E23-BDF7-33AA80537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097" y="4377622"/>
            <a:ext cx="712054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IgM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</a:p>
        </p:txBody>
      </p:sp>
      <p:sp>
        <p:nvSpPr>
          <p:cNvPr id="13" name="Text Box 45">
            <a:extLst>
              <a:ext uri="{FF2B5EF4-FFF2-40B4-BE49-F238E27FC236}">
                <a16:creationId xmlns:a16="http://schemas.microsoft.com/office/drawing/2014/main" id="{90B25F47-F0C9-471C-AA83-A3B5CD3E4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159" y="4382384"/>
            <a:ext cx="662361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IgM-</a:t>
            </a:r>
          </a:p>
        </p:txBody>
      </p:sp>
      <p:sp>
        <p:nvSpPr>
          <p:cNvPr id="14" name="Text Box 47">
            <a:extLst>
              <a:ext uri="{FF2B5EF4-FFF2-40B4-BE49-F238E27FC236}">
                <a16:creationId xmlns:a16="http://schemas.microsoft.com/office/drawing/2014/main" id="{44F661CD-3B03-40EE-85E7-69A89D42A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737" y="5245984"/>
            <a:ext cx="4514569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Primo-infection très peu probable</a:t>
            </a:r>
          </a:p>
          <a:p>
            <a:pPr algn="ctr" eaLnBrk="1" hangingPunct="1"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à confirmer par la mesure de l’avidité</a:t>
            </a:r>
          </a:p>
          <a:p>
            <a:pPr algn="ctr" eaLnBrk="1" hangingPunct="1"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 </a:t>
            </a:r>
            <a:r>
              <a:rPr 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la recherche des </a:t>
            </a:r>
            <a:r>
              <a:rPr 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protecteurs</a:t>
            </a:r>
          </a:p>
          <a:p>
            <a:pPr algn="ctr" eaLnBrk="1" hangingPunct="1"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 le 1</a:t>
            </a:r>
            <a:r>
              <a:rPr lang="fr-FR" sz="2000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plvt</a:t>
            </a: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AutoShape 50">
            <a:extLst>
              <a:ext uri="{FF2B5EF4-FFF2-40B4-BE49-F238E27FC236}">
                <a16:creationId xmlns:a16="http://schemas.microsoft.com/office/drawing/2014/main" id="{40E5C92B-1753-444F-8848-716052F1F1F2}"/>
              </a:ext>
            </a:extLst>
          </p:cNvPr>
          <p:cNvCxnSpPr>
            <a:cxnSpLocks noChangeShapeType="1"/>
            <a:stCxn id="5" idx="2"/>
            <a:endCxn id="7" idx="0"/>
          </p:cNvCxnSpPr>
          <p:nvPr/>
        </p:nvCxnSpPr>
        <p:spPr bwMode="auto">
          <a:xfrm flipH="1">
            <a:off x="1780796" y="2188519"/>
            <a:ext cx="6266" cy="536515"/>
          </a:xfrm>
          <a:prstGeom prst="straightConnector1">
            <a:avLst/>
          </a:prstGeom>
          <a:noFill/>
          <a:ln w="3175">
            <a:solidFill>
              <a:schemeClr val="accent4"/>
            </a:solidFill>
            <a:round/>
            <a:headEnd/>
            <a:tailEnd type="stealth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</p:cxnSp>
      <p:cxnSp>
        <p:nvCxnSpPr>
          <p:cNvPr id="18" name="AutoShape 53">
            <a:extLst>
              <a:ext uri="{FF2B5EF4-FFF2-40B4-BE49-F238E27FC236}">
                <a16:creationId xmlns:a16="http://schemas.microsoft.com/office/drawing/2014/main" id="{C3B1A883-8B70-47AE-8C94-FCF730CCE862}"/>
              </a:ext>
            </a:extLst>
          </p:cNvPr>
          <p:cNvCxnSpPr>
            <a:cxnSpLocks noChangeShapeType="1"/>
            <a:stCxn id="7" idx="2"/>
            <a:endCxn id="8" idx="0"/>
          </p:cNvCxnSpPr>
          <p:nvPr/>
        </p:nvCxnSpPr>
        <p:spPr bwMode="auto">
          <a:xfrm rot="5400000">
            <a:off x="1402066" y="3367066"/>
            <a:ext cx="312877" cy="444584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accent4"/>
            </a:solidFill>
            <a:miter lim="800000"/>
            <a:headEnd/>
            <a:tailEnd type="stealth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</p:cxnSp>
      <p:cxnSp>
        <p:nvCxnSpPr>
          <p:cNvPr id="19" name="AutoShape 54">
            <a:extLst>
              <a:ext uri="{FF2B5EF4-FFF2-40B4-BE49-F238E27FC236}">
                <a16:creationId xmlns:a16="http://schemas.microsoft.com/office/drawing/2014/main" id="{89E81D0A-7B0B-4C09-B91D-A3E527D3BEA7}"/>
              </a:ext>
            </a:extLst>
          </p:cNvPr>
          <p:cNvCxnSpPr>
            <a:cxnSpLocks noChangeShapeType="1"/>
            <a:stCxn id="7" idx="2"/>
            <a:endCxn id="9" idx="0"/>
          </p:cNvCxnSpPr>
          <p:nvPr/>
        </p:nvCxnSpPr>
        <p:spPr bwMode="auto">
          <a:xfrm rot="16200000" flipH="1">
            <a:off x="3054376" y="2159339"/>
            <a:ext cx="316052" cy="2863213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accent4"/>
            </a:solidFill>
            <a:miter lim="800000"/>
            <a:headEnd/>
            <a:tailEnd type="stealth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</p:cxnSp>
      <p:cxnSp>
        <p:nvCxnSpPr>
          <p:cNvPr id="20" name="AutoShape 55">
            <a:extLst>
              <a:ext uri="{FF2B5EF4-FFF2-40B4-BE49-F238E27FC236}">
                <a16:creationId xmlns:a16="http://schemas.microsoft.com/office/drawing/2014/main" id="{BE0C8C01-6E2B-44F3-A8A7-03ADE02F06B4}"/>
              </a:ext>
            </a:extLst>
          </p:cNvPr>
          <p:cNvCxnSpPr>
            <a:cxnSpLocks noChangeShapeType="1"/>
            <a:stCxn id="9" idx="2"/>
            <a:endCxn id="12" idx="0"/>
          </p:cNvCxnSpPr>
          <p:nvPr/>
        </p:nvCxnSpPr>
        <p:spPr bwMode="auto">
          <a:xfrm rot="5400000">
            <a:off x="3650797" y="3384410"/>
            <a:ext cx="228540" cy="1757885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accent4"/>
            </a:solidFill>
            <a:miter lim="800000"/>
            <a:headEnd/>
            <a:tailEnd type="stealth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</p:cxnSp>
      <p:cxnSp>
        <p:nvCxnSpPr>
          <p:cNvPr id="21" name="AutoShape 56">
            <a:extLst>
              <a:ext uri="{FF2B5EF4-FFF2-40B4-BE49-F238E27FC236}">
                <a16:creationId xmlns:a16="http://schemas.microsoft.com/office/drawing/2014/main" id="{6F35A57A-DE7E-4245-882A-4A5F9F28590C}"/>
              </a:ext>
            </a:extLst>
          </p:cNvPr>
          <p:cNvCxnSpPr>
            <a:cxnSpLocks noChangeShapeType="1"/>
            <a:stCxn id="9" idx="2"/>
            <a:endCxn id="13" idx="0"/>
          </p:cNvCxnSpPr>
          <p:nvPr/>
        </p:nvCxnSpPr>
        <p:spPr bwMode="auto">
          <a:xfrm rot="16200000" flipH="1">
            <a:off x="5664023" y="3129067"/>
            <a:ext cx="233302" cy="2273331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accent4"/>
            </a:solidFill>
            <a:miter lim="800000"/>
            <a:headEnd/>
            <a:tailEnd type="stealth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</p:cxnSp>
      <p:cxnSp>
        <p:nvCxnSpPr>
          <p:cNvPr id="22" name="AutoShape 57">
            <a:extLst>
              <a:ext uri="{FF2B5EF4-FFF2-40B4-BE49-F238E27FC236}">
                <a16:creationId xmlns:a16="http://schemas.microsoft.com/office/drawing/2014/main" id="{DFF60E2E-C68B-4108-80D8-8D3AF74307AE}"/>
              </a:ext>
            </a:extLst>
          </p:cNvPr>
          <p:cNvCxnSpPr>
            <a:cxnSpLocks noChangeShapeType="1"/>
            <a:stCxn id="12" idx="2"/>
            <a:endCxn id="14" idx="0"/>
          </p:cNvCxnSpPr>
          <p:nvPr/>
        </p:nvCxnSpPr>
        <p:spPr bwMode="auto">
          <a:xfrm>
            <a:off x="2886124" y="4777732"/>
            <a:ext cx="2218898" cy="468252"/>
          </a:xfrm>
          <a:prstGeom prst="straightConnector1">
            <a:avLst/>
          </a:prstGeom>
          <a:noFill/>
          <a:ln w="3175">
            <a:solidFill>
              <a:schemeClr val="accent4"/>
            </a:solidFill>
            <a:round/>
            <a:headEnd/>
            <a:tailEnd type="stealth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</p:cxnSp>
      <p:cxnSp>
        <p:nvCxnSpPr>
          <p:cNvPr id="23" name="AutoShape 58">
            <a:extLst>
              <a:ext uri="{FF2B5EF4-FFF2-40B4-BE49-F238E27FC236}">
                <a16:creationId xmlns:a16="http://schemas.microsoft.com/office/drawing/2014/main" id="{72824DE2-23C2-4C2E-988D-E1BBB9F99527}"/>
              </a:ext>
            </a:extLst>
          </p:cNvPr>
          <p:cNvCxnSpPr>
            <a:cxnSpLocks noChangeShapeType="1"/>
            <a:stCxn id="13" idx="2"/>
            <a:endCxn id="14" idx="0"/>
          </p:cNvCxnSpPr>
          <p:nvPr/>
        </p:nvCxnSpPr>
        <p:spPr bwMode="auto">
          <a:xfrm flipH="1">
            <a:off x="5105022" y="4782494"/>
            <a:ext cx="1812318" cy="463490"/>
          </a:xfrm>
          <a:prstGeom prst="straightConnector1">
            <a:avLst/>
          </a:prstGeom>
          <a:noFill/>
          <a:ln w="3175">
            <a:solidFill>
              <a:schemeClr val="accent4"/>
            </a:solidFill>
            <a:round/>
            <a:headEnd/>
            <a:tailEnd type="stealth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</p:cxnSp>
      <p:cxnSp>
        <p:nvCxnSpPr>
          <p:cNvPr id="24" name="AutoShape 59">
            <a:extLst>
              <a:ext uri="{FF2B5EF4-FFF2-40B4-BE49-F238E27FC236}">
                <a16:creationId xmlns:a16="http://schemas.microsoft.com/office/drawing/2014/main" id="{C4799C6C-42CD-43F2-94F6-D64FA61A7932}"/>
              </a:ext>
            </a:extLst>
          </p:cNvPr>
          <p:cNvCxnSpPr>
            <a:cxnSpLocks noChangeShapeType="1"/>
            <a:stCxn id="8" idx="2"/>
            <a:endCxn id="11" idx="0"/>
          </p:cNvCxnSpPr>
          <p:nvPr/>
        </p:nvCxnSpPr>
        <p:spPr bwMode="auto">
          <a:xfrm flipH="1">
            <a:off x="1332328" y="4145907"/>
            <a:ext cx="3884" cy="361890"/>
          </a:xfrm>
          <a:prstGeom prst="straightConnector1">
            <a:avLst/>
          </a:prstGeom>
          <a:noFill/>
          <a:ln w="3175">
            <a:solidFill>
              <a:schemeClr val="accent4"/>
            </a:solidFill>
            <a:round/>
            <a:headEnd/>
            <a:tailEnd type="stealth" w="med" len="med"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</p:cxnSp>
      <p:pic>
        <p:nvPicPr>
          <p:cNvPr id="43" name="Picture 2" descr="http://www.mikrogen.de/typo3temp/GB/f703fe83a9.png">
            <a:extLst>
              <a:ext uri="{FF2B5EF4-FFF2-40B4-BE49-F238E27FC236}">
                <a16:creationId xmlns:a16="http://schemas.microsoft.com/office/drawing/2014/main" id="{7477F356-CB29-4A88-9A34-EC2D6B394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8051" y="1548560"/>
            <a:ext cx="1224136" cy="335554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08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2">
            <a:extLst>
              <a:ext uri="{FF2B5EF4-FFF2-40B4-BE49-F238E27FC236}">
                <a16:creationId xmlns:a16="http://schemas.microsoft.com/office/drawing/2014/main" id="{9CEF9316-0587-45CF-9100-EC331058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60648"/>
            <a:ext cx="6992263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bIns="0" anchor="b">
            <a:spAutoFit/>
          </a:bodyPr>
          <a:lstStyle>
            <a:defPPr>
              <a:defRPr lang="fr-FR"/>
            </a:defPPr>
            <a:lvl1pPr algn="ctr" defTabSz="449263">
              <a:buClr>
                <a:srgbClr val="3333CC"/>
              </a:buClr>
              <a:buSzPct val="100000"/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u="none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3200" dirty="0"/>
              <a:t>Commentaires</a:t>
            </a:r>
            <a:endParaRPr lang="en-US" altLang="fr-FR" sz="3200" dirty="0"/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7C65CDC6-F918-4ACB-9A53-CDBDA8F17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44824"/>
            <a:ext cx="8756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sz="20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Possible rubéole tardive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/>
          <p:cNvCxnSpPr/>
          <p:nvPr/>
        </p:nvCxnSpPr>
        <p:spPr>
          <a:xfrm rot="5400000" flipH="1" flipV="1">
            <a:off x="-1087041" y="3899644"/>
            <a:ext cx="4359275" cy="1588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1093391" y="6078488"/>
            <a:ext cx="7500937" cy="1587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 flipH="1" flipV="1">
            <a:off x="1877615" y="3935363"/>
            <a:ext cx="4144963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 flipH="1" flipV="1">
            <a:off x="3378597" y="3934569"/>
            <a:ext cx="4143375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ZoneTexte 9"/>
          <p:cNvSpPr txBox="1">
            <a:spLocks noChangeArrowheads="1"/>
          </p:cNvSpPr>
          <p:nvPr/>
        </p:nvSpPr>
        <p:spPr bwMode="auto">
          <a:xfrm>
            <a:off x="3566716" y="6165800"/>
            <a:ext cx="742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u="none"/>
              <a:t>12 SA</a:t>
            </a:r>
          </a:p>
        </p:txBody>
      </p:sp>
      <p:sp>
        <p:nvSpPr>
          <p:cNvPr id="27655" name="ZoneTexte 10"/>
          <p:cNvSpPr txBox="1">
            <a:spLocks noChangeArrowheads="1"/>
          </p:cNvSpPr>
          <p:nvPr/>
        </p:nvSpPr>
        <p:spPr bwMode="auto">
          <a:xfrm>
            <a:off x="5066903" y="6164213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u="none"/>
              <a:t>18 SA</a:t>
            </a:r>
          </a:p>
        </p:txBody>
      </p:sp>
      <p:sp>
        <p:nvSpPr>
          <p:cNvPr id="22537" name="Text Box 47"/>
          <p:cNvSpPr txBox="1">
            <a:spLocks noChangeArrowheads="1"/>
          </p:cNvSpPr>
          <p:nvPr/>
        </p:nvSpPr>
        <p:spPr bwMode="auto">
          <a:xfrm>
            <a:off x="6396310" y="2336459"/>
            <a:ext cx="1684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2000" u="none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Infections</a:t>
            </a:r>
          </a:p>
          <a:p>
            <a:pPr algn="ctr" eaLnBrk="1" hangingPunct="1">
              <a:defRPr/>
            </a:pPr>
            <a:r>
              <a:rPr lang="fr-FR" sz="2000" u="none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fœtales</a:t>
            </a:r>
          </a:p>
        </p:txBody>
      </p:sp>
      <p:sp>
        <p:nvSpPr>
          <p:cNvPr id="27657" name="ZoneTexte 12"/>
          <p:cNvSpPr txBox="1">
            <a:spLocks noChangeArrowheads="1"/>
          </p:cNvSpPr>
          <p:nvPr/>
        </p:nvSpPr>
        <p:spPr bwMode="auto">
          <a:xfrm>
            <a:off x="366316" y="2239913"/>
            <a:ext cx="708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u="none"/>
              <a:t>100%</a:t>
            </a:r>
          </a:p>
        </p:txBody>
      </p:sp>
      <p:sp>
        <p:nvSpPr>
          <p:cNvPr id="27658" name="ZoneTexte 13"/>
          <p:cNvSpPr txBox="1">
            <a:spLocks noChangeArrowheads="1"/>
          </p:cNvSpPr>
          <p:nvPr/>
        </p:nvSpPr>
        <p:spPr bwMode="auto">
          <a:xfrm>
            <a:off x="479028" y="4078238"/>
            <a:ext cx="593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u="none"/>
              <a:t>50%</a:t>
            </a:r>
          </a:p>
        </p:txBody>
      </p:sp>
      <p:sp>
        <p:nvSpPr>
          <p:cNvPr id="27659" name="ZoneTexte 14"/>
          <p:cNvSpPr txBox="1">
            <a:spLocks noChangeArrowheads="1"/>
          </p:cNvSpPr>
          <p:nvPr/>
        </p:nvSpPr>
        <p:spPr bwMode="auto">
          <a:xfrm>
            <a:off x="479028" y="5006925"/>
            <a:ext cx="593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u="none"/>
              <a:t>25%</a:t>
            </a:r>
          </a:p>
        </p:txBody>
      </p:sp>
      <p:sp>
        <p:nvSpPr>
          <p:cNvPr id="17" name="Forme libre 16"/>
          <p:cNvSpPr/>
          <p:nvPr/>
        </p:nvSpPr>
        <p:spPr>
          <a:xfrm>
            <a:off x="1115616" y="2420888"/>
            <a:ext cx="6821487" cy="2743200"/>
          </a:xfrm>
          <a:custGeom>
            <a:avLst/>
            <a:gdLst>
              <a:gd name="connsiteX0" fmla="*/ 0 w 6821714"/>
              <a:gd name="connsiteY0" fmla="*/ 0 h 2743200"/>
              <a:gd name="connsiteX1" fmla="*/ 2728686 w 6821714"/>
              <a:gd name="connsiteY1" fmla="*/ 899886 h 2743200"/>
              <a:gd name="connsiteX2" fmla="*/ 5109029 w 6821714"/>
              <a:gd name="connsiteY2" fmla="*/ 2598057 h 2743200"/>
              <a:gd name="connsiteX3" fmla="*/ 6821714 w 6821714"/>
              <a:gd name="connsiteY3" fmla="*/ 29029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1714" h="2743200">
                <a:moveTo>
                  <a:pt x="0" y="0"/>
                </a:moveTo>
                <a:cubicBezTo>
                  <a:pt x="938590" y="233438"/>
                  <a:pt x="1877181" y="466877"/>
                  <a:pt x="2728686" y="899886"/>
                </a:cubicBezTo>
                <a:cubicBezTo>
                  <a:pt x="3580191" y="1332895"/>
                  <a:pt x="4426858" y="2743200"/>
                  <a:pt x="5109029" y="2598057"/>
                </a:cubicBezTo>
                <a:cubicBezTo>
                  <a:pt x="5791200" y="2452914"/>
                  <a:pt x="6821714" y="29029"/>
                  <a:pt x="6821714" y="29029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u="none"/>
          </a:p>
        </p:txBody>
      </p:sp>
      <p:sp>
        <p:nvSpPr>
          <p:cNvPr id="18" name="Forme libre 17"/>
          <p:cNvSpPr/>
          <p:nvPr/>
        </p:nvSpPr>
        <p:spPr>
          <a:xfrm>
            <a:off x="1056878" y="2420888"/>
            <a:ext cx="4427538" cy="3657600"/>
          </a:xfrm>
          <a:custGeom>
            <a:avLst/>
            <a:gdLst>
              <a:gd name="connsiteX0" fmla="*/ 0 w 4426857"/>
              <a:gd name="connsiteY0" fmla="*/ 0 h 3657600"/>
              <a:gd name="connsiteX1" fmla="*/ 2902857 w 4426857"/>
              <a:gd name="connsiteY1" fmla="*/ 1915886 h 3657600"/>
              <a:gd name="connsiteX2" fmla="*/ 4426857 w 4426857"/>
              <a:gd name="connsiteY2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6857" h="3657600">
                <a:moveTo>
                  <a:pt x="0" y="0"/>
                </a:moveTo>
                <a:cubicBezTo>
                  <a:pt x="1082524" y="653143"/>
                  <a:pt x="2165048" y="1306286"/>
                  <a:pt x="2902857" y="1915886"/>
                </a:cubicBezTo>
                <a:cubicBezTo>
                  <a:pt x="3640667" y="2525486"/>
                  <a:pt x="4033762" y="3091543"/>
                  <a:pt x="4426857" y="3657600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u="none"/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972071" y="3260787"/>
            <a:ext cx="1684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2000" u="none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Anomalies congénitales</a:t>
            </a:r>
          </a:p>
        </p:txBody>
      </p:sp>
      <p:sp>
        <p:nvSpPr>
          <p:cNvPr id="27663" name="ZoneTexte 19"/>
          <p:cNvSpPr txBox="1">
            <a:spLocks noChangeArrowheads="1"/>
          </p:cNvSpPr>
          <p:nvPr/>
        </p:nvSpPr>
        <p:spPr bwMode="auto">
          <a:xfrm flipH="1">
            <a:off x="1193403" y="4606875"/>
            <a:ext cx="2489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Cardiopathie</a:t>
            </a:r>
          </a:p>
          <a:p>
            <a:pPr eaLnBrk="1" hangingPunct="1"/>
            <a:r>
              <a:rPr lang="fr-FR" alt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Cataracte</a:t>
            </a:r>
          </a:p>
          <a:p>
            <a:pPr eaLnBrk="1" hangingPunct="1"/>
            <a:r>
              <a:rPr lang="fr-FR" alt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Déficit neurologique</a:t>
            </a:r>
          </a:p>
          <a:p>
            <a:pPr eaLnBrk="1" hangingPunct="1"/>
            <a:r>
              <a:rPr lang="fr-FR" alt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Surdité </a:t>
            </a:r>
          </a:p>
        </p:txBody>
      </p:sp>
      <p:sp>
        <p:nvSpPr>
          <p:cNvPr id="27664" name="ZoneTexte 20"/>
          <p:cNvSpPr txBox="1">
            <a:spLocks noChangeArrowheads="1"/>
          </p:cNvSpPr>
          <p:nvPr/>
        </p:nvSpPr>
        <p:spPr bwMode="auto">
          <a:xfrm flipH="1">
            <a:off x="4022328" y="5508575"/>
            <a:ext cx="1400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u="non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Surdité </a:t>
            </a:r>
          </a:p>
        </p:txBody>
      </p:sp>
      <p:sp>
        <p:nvSpPr>
          <p:cNvPr id="27665" name="Text Box 28"/>
          <p:cNvSpPr txBox="1">
            <a:spLocks noChangeArrowheads="1"/>
          </p:cNvSpPr>
          <p:nvPr/>
        </p:nvSpPr>
        <p:spPr bwMode="auto">
          <a:xfrm>
            <a:off x="707465" y="199371"/>
            <a:ext cx="77322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5000" u="none" dirty="0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Transmission </a:t>
            </a:r>
            <a:r>
              <a:rPr lang="fr-FR" altLang="fr-FR" sz="5000" u="none" dirty="0" err="1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materno</a:t>
            </a:r>
            <a:r>
              <a:rPr lang="fr-FR" altLang="fr-FR" sz="5000" u="none" dirty="0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-fœtale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7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A7D7FC9-6EA6-4E2C-A4B7-0AE40E5A0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Interpretation du </a:t>
            </a:r>
            <a:r>
              <a:rPr lang="en-US" sz="4000" dirty="0" err="1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dépistage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Rubéole</a:t>
            </a:r>
            <a:endParaRPr lang="en-US" sz="400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22264E3-FB06-4A9B-91BC-3ABAB71A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641124"/>
          </a:xfrm>
        </p:spPr>
        <p:txBody>
          <a:bodyPr>
            <a:no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RV-</a:t>
            </a:r>
            <a:r>
              <a:rPr 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&gt; seuil : patiente immunisée et très certainement protégée (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quel que soit le titre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d’IgG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: Preuves expérimentales et observations épidémiologiques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RV-</a:t>
            </a:r>
            <a:r>
              <a:rPr 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&lt; seuil : patiente non immunisée (vaccination)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RV-</a:t>
            </a:r>
            <a:r>
              <a:rPr 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équivoque : patiente à </a:t>
            </a:r>
            <a:r>
              <a:rPr 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considerer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comme non immunisée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Signification du seuil: spécificité excellente mais sensibilité hétérogène et plutôt mauvaise (si vaccination universelle)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Cela </a:t>
            </a:r>
            <a:r>
              <a:rPr 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a-t-il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un sens de rapporter ces résultats en IU? =&gt; probablement pas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alt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 jamais interpréter des sérologies qui n’auraient pas été faites avec la même technique -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cas de discordance: vérifier la spécificité des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fr-FR" sz="20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Immunoblot</a:t>
            </a: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test de référence)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résultats et interprétations peuvent être différents entre techniques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=&gt; impact sur le diagnostic, le suivi et les études de prévalences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Þ"/>
            </a:pP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alt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/>
              <a:buChar char=""/>
              <a:defRPr/>
            </a:pPr>
            <a:endParaRPr lang="fr-FR" sz="20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31640" y="6319391"/>
            <a:ext cx="547260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11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WHO international standard for anti-</a:t>
            </a:r>
            <a:r>
              <a:rPr lang="fr-FR" altLang="fr-FR" sz="11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rubella</a:t>
            </a:r>
            <a:r>
              <a:rPr lang="fr-FR" altLang="fr-FR" sz="11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</a:t>
            </a:r>
            <a:r>
              <a:rPr lang="fr-FR" altLang="fr-FR" sz="11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learning</a:t>
            </a:r>
            <a:r>
              <a:rPr lang="fr-FR" altLang="fr-FR" sz="11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altLang="fr-FR" sz="11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from</a:t>
            </a:r>
            <a:r>
              <a:rPr lang="fr-FR" altLang="fr-FR" sz="11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altLang="fr-FR" sz="11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its</a:t>
            </a:r>
            <a:r>
              <a:rPr lang="fr-FR" altLang="fr-FR" sz="11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application, Lancet </a:t>
            </a:r>
            <a:r>
              <a:rPr lang="fr-FR" altLang="fr-FR" sz="11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Inf</a:t>
            </a:r>
            <a:r>
              <a:rPr lang="fr-FR" altLang="fr-FR" sz="11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Dis 2020</a:t>
            </a:r>
          </a:p>
        </p:txBody>
      </p:sp>
    </p:spTree>
    <p:extLst>
      <p:ext uri="{BB962C8B-B14F-4D97-AF65-F5344CB8AC3E}">
        <p14:creationId xmlns:p14="http://schemas.microsoft.com/office/powerpoint/2010/main" val="95027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298715" y="-30956"/>
            <a:ext cx="854657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bIns="0" anchor="b">
            <a:spAutoFit/>
          </a:bodyPr>
          <a:lstStyle>
            <a:lvl1pPr defTabSz="449263">
              <a:spcBef>
                <a:spcPct val="20000"/>
              </a:spcBef>
              <a:buClr>
                <a:srgbClr val="8CADAE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defTabSz="449263">
              <a:spcBef>
                <a:spcPct val="20000"/>
              </a:spcBef>
              <a:buClr>
                <a:srgbClr val="8CADAE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defTabSz="449263">
              <a:spcBef>
                <a:spcPct val="20000"/>
              </a:spcBef>
              <a:buClr>
                <a:srgbClr val="8C7B70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3333CC"/>
              </a:buClr>
              <a:buSzPct val="100000"/>
              <a:buFontTx/>
              <a:buNone/>
            </a:pPr>
            <a:r>
              <a:rPr lang="en-US" altLang="fr-FR" sz="4000" dirty="0" err="1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Titre</a:t>
            </a:r>
            <a:r>
              <a:rPr lang="en-US" altLang="fr-FR" sz="4000" dirty="0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fr-FR" sz="4000" dirty="0" err="1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faibles</a:t>
            </a:r>
            <a:r>
              <a:rPr lang="en-US" altLang="fr-FR" sz="4000" dirty="0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/discordances/seroconversion</a:t>
            </a:r>
          </a:p>
          <a:p>
            <a:pPr algn="ctr" eaLnBrk="1" hangingPunct="1">
              <a:spcBef>
                <a:spcPct val="0"/>
              </a:spcBef>
              <a:buClr>
                <a:srgbClr val="3333CC"/>
              </a:buClr>
              <a:buSzPct val="100000"/>
              <a:buFontTx/>
              <a:buNone/>
            </a:pPr>
            <a:r>
              <a:rPr lang="en-US" altLang="fr-FR" sz="4000" dirty="0" err="1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Rubéole</a:t>
            </a:r>
            <a:endParaRPr lang="en-US" altLang="fr-FR" sz="4000" dirty="0">
              <a:solidFill>
                <a:srgbClr val="F3F6F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3675" y="1968500"/>
            <a:ext cx="87566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fr-FR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cas de vaccination antérieure (2 doses) </a:t>
            </a:r>
            <a:r>
              <a:rPr lang="fr-FR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=&gt; pas de sérologie</a:t>
            </a: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fr-FR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fr-FR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cas de discordance</a:t>
            </a:r>
            <a:r>
              <a:rPr lang="fr-FR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vérifier la spécificité des IgG (</a:t>
            </a:r>
            <a:r>
              <a:rPr lang="fr-FR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Iblot</a:t>
            </a:r>
            <a:r>
              <a:rPr lang="fr-FR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fr-FR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fr-FR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fr-FR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 </a:t>
            </a:r>
            <a:r>
              <a:rPr lang="fr-FR" sz="24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Iblot</a:t>
            </a:r>
            <a:r>
              <a:rPr lang="fr-FR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positif et/ou titre faible d’IgG </a:t>
            </a:r>
            <a:r>
              <a:rPr lang="fr-FR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=&gt; patiente protégée A VIE!</a:t>
            </a: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fr-FR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fr-FR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fr-FR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cas de </a:t>
            </a:r>
            <a:r>
              <a:rPr lang="fr-FR" sz="2400" b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seroconversion</a:t>
            </a:r>
            <a:endParaRPr lang="fr-FR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fr-FR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 Vérifier l’absence d’ IgG sur le </a:t>
            </a:r>
            <a:r>
              <a:rPr lang="fr-FR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serum</a:t>
            </a:r>
            <a:r>
              <a:rPr lang="fr-FR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négatif (</a:t>
            </a:r>
            <a:r>
              <a:rPr lang="fr-FR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Iblot</a:t>
            </a:r>
            <a:r>
              <a:rPr lang="fr-FR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r>
              <a:rPr lang="fr-FR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 Demander une avidité/des IgM sur le </a:t>
            </a:r>
            <a:r>
              <a:rPr lang="fr-FR" sz="24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serum</a:t>
            </a:r>
            <a:r>
              <a:rPr lang="fr-FR" sz="24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positif</a:t>
            </a:r>
          </a:p>
          <a:p>
            <a:pPr marL="274320" indent="-274320">
              <a:buClr>
                <a:schemeClr val="accent3"/>
              </a:buClr>
              <a:buSzPct val="95000"/>
              <a:defRPr/>
            </a:pPr>
            <a:endParaRPr lang="fr-FR" sz="24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7229475" y="6307138"/>
            <a:ext cx="1511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i="1">
                <a:cs typeface="Times New Roman" panose="02020603050405020304" pitchFamily="18" charset="0"/>
              </a:rPr>
              <a:t>HAS 2009</a:t>
            </a:r>
            <a:endParaRPr lang="fr-FR" altLang="fr-FR" i="1"/>
          </a:p>
        </p:txBody>
      </p:sp>
    </p:spTree>
    <p:extLst>
      <p:ext uri="{BB962C8B-B14F-4D97-AF65-F5344CB8AC3E}">
        <p14:creationId xmlns:p14="http://schemas.microsoft.com/office/powerpoint/2010/main" val="11663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1C68DD-4C0B-8201-49DA-02626D016F35}"/>
              </a:ext>
            </a:extLst>
          </p:cNvPr>
          <p:cNvSpPr/>
          <p:nvPr/>
        </p:nvSpPr>
        <p:spPr>
          <a:xfrm>
            <a:off x="1619672" y="2383008"/>
            <a:ext cx="864000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A8281-8197-2CB3-2E1C-076740A44F68}"/>
              </a:ext>
            </a:extLst>
          </p:cNvPr>
          <p:cNvSpPr/>
          <p:nvPr/>
        </p:nvSpPr>
        <p:spPr>
          <a:xfrm>
            <a:off x="1619672" y="2965768"/>
            <a:ext cx="900000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A0D33-32F8-E880-B8A9-D6E4BCCAF920}"/>
              </a:ext>
            </a:extLst>
          </p:cNvPr>
          <p:cNvSpPr/>
          <p:nvPr/>
        </p:nvSpPr>
        <p:spPr>
          <a:xfrm>
            <a:off x="1619672" y="3571140"/>
            <a:ext cx="1080000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83F024-79A1-990C-D7EB-28DD9E9B052D}"/>
              </a:ext>
            </a:extLst>
          </p:cNvPr>
          <p:cNvSpPr/>
          <p:nvPr/>
        </p:nvSpPr>
        <p:spPr>
          <a:xfrm>
            <a:off x="1619672" y="4176512"/>
            <a:ext cx="936000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B27A26-C723-3A6C-2694-69A4D3747E79}"/>
              </a:ext>
            </a:extLst>
          </p:cNvPr>
          <p:cNvSpPr/>
          <p:nvPr/>
        </p:nvSpPr>
        <p:spPr>
          <a:xfrm>
            <a:off x="1619672" y="4775265"/>
            <a:ext cx="3924000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ED8E45E-700C-CDD9-8886-1C89DD86D5AA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619672" y="2204864"/>
            <a:ext cx="0" cy="313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C71D59F-79D7-61FB-2F4A-BA90CED41E6D}"/>
              </a:ext>
            </a:extLst>
          </p:cNvPr>
          <p:cNvSpPr txBox="1"/>
          <p:nvPr/>
        </p:nvSpPr>
        <p:spPr>
          <a:xfrm>
            <a:off x="1637939" y="2423383"/>
            <a:ext cx="6750485" cy="29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1. Il s’agit d’une séroconversion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799CAB2-F5E5-EDDB-9C8E-870F47A7A503}"/>
              </a:ext>
            </a:extLst>
          </p:cNvPr>
          <p:cNvSpPr txBox="1"/>
          <p:nvPr/>
        </p:nvSpPr>
        <p:spPr>
          <a:xfrm>
            <a:off x="1635881" y="3005862"/>
            <a:ext cx="6750485" cy="29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effectLst/>
                <a:ea typeface="Calibri" panose="020F0502020204030204" pitchFamily="34" charset="0"/>
              </a:rPr>
              <a:t>2. Il est très probable qu’il s’agisse d’une primo-infection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80AEE00-F3F6-A0FE-C35E-A0CEA685125B}"/>
              </a:ext>
            </a:extLst>
          </p:cNvPr>
          <p:cNvSpPr txBox="1"/>
          <p:nvPr/>
        </p:nvSpPr>
        <p:spPr>
          <a:xfrm>
            <a:off x="1635881" y="3608238"/>
            <a:ext cx="6750485" cy="29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3. Il est peu probable qu’il s’agisse d’une primo-infection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0FA189F-58A3-516B-F712-886EB42AB404}"/>
              </a:ext>
            </a:extLst>
          </p:cNvPr>
          <p:cNvSpPr txBox="1"/>
          <p:nvPr/>
        </p:nvSpPr>
        <p:spPr>
          <a:xfrm>
            <a:off x="1635881" y="4211361"/>
            <a:ext cx="6750485" cy="29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4. Cette patiente était très probablement immunisée avant cette grossesse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1C91037-21D9-601B-89CE-F3B62D608D4B}"/>
              </a:ext>
            </a:extLst>
          </p:cNvPr>
          <p:cNvSpPr txBox="1"/>
          <p:nvPr/>
        </p:nvSpPr>
        <p:spPr>
          <a:xfrm>
            <a:off x="1635881" y="4816609"/>
            <a:ext cx="6750485" cy="29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</a:rPr>
              <a:t>5.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Vous préférez attendre les résultats des examens complémentaires pour conclure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7E54236-F116-8AB2-5977-02800BB0C8CF}"/>
              </a:ext>
            </a:extLst>
          </p:cNvPr>
          <p:cNvSpPr txBox="1"/>
          <p:nvPr/>
        </p:nvSpPr>
        <p:spPr>
          <a:xfrm>
            <a:off x="870549" y="2412476"/>
            <a:ext cx="765332" cy="29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effectLst/>
                <a:ea typeface="Calibri" panose="020F0502020204030204" pitchFamily="34" charset="0"/>
              </a:rPr>
              <a:t>48/281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8E75DC1-3260-3C5E-FC1F-5A92B4C45B49}"/>
              </a:ext>
            </a:extLst>
          </p:cNvPr>
          <p:cNvSpPr txBox="1"/>
          <p:nvPr/>
        </p:nvSpPr>
        <p:spPr>
          <a:xfrm>
            <a:off x="870549" y="2981761"/>
            <a:ext cx="765332" cy="29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effectLst/>
                <a:ea typeface="Calibri" panose="020F0502020204030204" pitchFamily="34" charset="0"/>
              </a:rPr>
              <a:t>49/281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507A92F-9AF7-F7A2-EB1A-2BD226FC332B}"/>
              </a:ext>
            </a:extLst>
          </p:cNvPr>
          <p:cNvSpPr txBox="1"/>
          <p:nvPr/>
        </p:nvSpPr>
        <p:spPr>
          <a:xfrm>
            <a:off x="870548" y="3605479"/>
            <a:ext cx="765332" cy="29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ea typeface="Calibri" panose="020F0502020204030204" pitchFamily="34" charset="0"/>
              </a:rPr>
              <a:t>60</a:t>
            </a:r>
            <a:r>
              <a:rPr lang="fr-FR" sz="1200" dirty="0">
                <a:effectLst/>
                <a:ea typeface="Calibri" panose="020F0502020204030204" pitchFamily="34" charset="0"/>
              </a:rPr>
              <a:t>/281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67BA2CF-814A-7D6D-908E-FE66ADB92798}"/>
              </a:ext>
            </a:extLst>
          </p:cNvPr>
          <p:cNvSpPr txBox="1"/>
          <p:nvPr/>
        </p:nvSpPr>
        <p:spPr>
          <a:xfrm>
            <a:off x="896046" y="4224711"/>
            <a:ext cx="765332" cy="29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ea typeface="Calibri" panose="020F0502020204030204" pitchFamily="34" charset="0"/>
              </a:rPr>
              <a:t>51</a:t>
            </a:r>
            <a:r>
              <a:rPr lang="fr-FR" sz="1200" dirty="0">
                <a:effectLst/>
                <a:ea typeface="Calibri" panose="020F0502020204030204" pitchFamily="34" charset="0"/>
              </a:rPr>
              <a:t>/281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A055CBE-9899-6942-9F54-7963D52B84C9}"/>
              </a:ext>
            </a:extLst>
          </p:cNvPr>
          <p:cNvSpPr txBox="1"/>
          <p:nvPr/>
        </p:nvSpPr>
        <p:spPr>
          <a:xfrm>
            <a:off x="854339" y="4809094"/>
            <a:ext cx="765332" cy="29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fr-FR" sz="1200" dirty="0">
                <a:ea typeface="Calibri" panose="020F0502020204030204" pitchFamily="34" charset="0"/>
              </a:rPr>
              <a:t>218</a:t>
            </a:r>
            <a:r>
              <a:rPr lang="fr-FR" sz="1200" dirty="0">
                <a:effectLst/>
                <a:ea typeface="Calibri" panose="020F0502020204030204" pitchFamily="34" charset="0"/>
              </a:rPr>
              <a:t>/281</a:t>
            </a:r>
          </a:p>
        </p:txBody>
      </p:sp>
    </p:spTree>
    <p:extLst>
      <p:ext uri="{BB962C8B-B14F-4D97-AF65-F5344CB8AC3E}">
        <p14:creationId xmlns:p14="http://schemas.microsoft.com/office/powerpoint/2010/main" val="20675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7155"/>
            <a:ext cx="4153719" cy="16265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03119"/>
            <a:ext cx="4153719" cy="16252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6" y="5604422"/>
            <a:ext cx="4155927" cy="11989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1" y="2815752"/>
            <a:ext cx="4158879" cy="10430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0" y="819267"/>
            <a:ext cx="4158879" cy="12149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979402"/>
            <a:ext cx="4154586" cy="13218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9991" y="4640304"/>
            <a:ext cx="4158879" cy="11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D74BD6E-6440-4B35-B42C-5B15674AE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50" t="20893" r="21638" b="9004"/>
          <a:stretch/>
        </p:blipFill>
        <p:spPr>
          <a:xfrm rot="20628488">
            <a:off x="582574" y="2039010"/>
            <a:ext cx="2428425" cy="248641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-387424"/>
            <a:ext cx="9144000" cy="1356360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chemeClr val="bg2">
                    <a:lumMod val="50000"/>
                  </a:schemeClr>
                </a:solidFill>
              </a:rPr>
              <a:t>Pour « tout » savoir en infectiologie périnatale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48411" y="976428"/>
            <a:ext cx="3566160" cy="90936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ea typeface="Batang" panose="02030600000101010101" pitchFamily="18" charset="-127"/>
              </a:rPr>
              <a:t>Le livret de conduite pratique en </a:t>
            </a:r>
            <a:r>
              <a:rPr lang="fr-FR" altLang="ko-KR" dirty="0">
                <a:solidFill>
                  <a:schemeClr val="accent5">
                    <a:lumMod val="75000"/>
                  </a:schemeClr>
                </a:solidFill>
                <a:ea typeface="Batang" panose="02030600000101010101" pitchFamily="18" charset="-127"/>
              </a:rPr>
              <a:t>infectiologie périnatale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15" y="3691117"/>
            <a:ext cx="2850832" cy="2850832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5294299" y="976428"/>
            <a:ext cx="3566160" cy="988643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just">
              <a:lnSpc>
                <a:spcPct val="110000"/>
              </a:lnSpc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ea typeface="Batang" panose="02030600000101010101" pitchFamily="18" charset="-127"/>
              </a:rPr>
              <a:t>Le DU de pathologies infectieuses de la femme enceinte, du fœtus et du nouveau-né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5294299" y="2070352"/>
            <a:ext cx="3788230" cy="4611563"/>
          </a:xfrm>
        </p:spPr>
        <p:txBody>
          <a:bodyPr>
            <a:noAutofit/>
          </a:bodyPr>
          <a:lstStyle/>
          <a:p>
            <a:pPr marL="0">
              <a:lnSpc>
                <a:spcPct val="110000"/>
              </a:lnSpc>
              <a:spcBef>
                <a:spcPct val="0"/>
              </a:spcBef>
              <a:buClrTx/>
              <a:buSzTx/>
              <a:buNone/>
            </a:pPr>
            <a:r>
              <a:rPr lang="fr-FR" altLang="ko-KR" sz="13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Formation portant sur :</a:t>
            </a:r>
          </a:p>
          <a:p>
            <a:pPr marL="377190" lvl="2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fr-FR" altLang="ko-KR" sz="13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* Les bases physiopathologiques et les particularités des infections bactériennes, virales et parasitaires dans ces populations</a:t>
            </a:r>
          </a:p>
          <a:p>
            <a:pPr marL="377190" lvl="2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fr-FR" altLang="ko-KR" sz="13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* Les données épidémiologiques les plus récentes</a:t>
            </a:r>
          </a:p>
          <a:p>
            <a:pPr marL="377190" lvl="2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fr-FR" altLang="ko-KR" sz="13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* Les outils diagnostiques disponibles (imagerie et biologie)</a:t>
            </a:r>
          </a:p>
          <a:p>
            <a:pPr marL="377190" lvl="2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ko-KR" sz="13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* Les </a:t>
            </a:r>
            <a:r>
              <a:rPr lang="en-US" altLang="ko-KR" sz="13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moyens</a:t>
            </a:r>
            <a:r>
              <a:rPr lang="en-US" altLang="ko-KR" sz="13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 de </a:t>
            </a:r>
            <a:r>
              <a:rPr lang="en-US" altLang="ko-KR" sz="13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prévention</a:t>
            </a:r>
            <a:endParaRPr lang="en-US" altLang="ko-KR" sz="13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77190" lvl="2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ko-KR" sz="13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* Les aspects </a:t>
            </a:r>
            <a:r>
              <a:rPr lang="en-US" altLang="ko-KR" sz="13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thérapeutiques</a:t>
            </a:r>
            <a:endParaRPr lang="en-US" altLang="ko-KR" sz="13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None/>
            </a:pPr>
            <a:endParaRPr lang="fr-FR" altLang="ko-KR" sz="13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>
              <a:lnSpc>
                <a:spcPct val="110000"/>
              </a:lnSpc>
              <a:spcBef>
                <a:spcPct val="0"/>
              </a:spcBef>
              <a:buClrTx/>
              <a:buSzTx/>
              <a:buNone/>
            </a:pPr>
            <a:r>
              <a:rPr lang="fr-FR" altLang="ko-KR" sz="13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Enseignement </a:t>
            </a:r>
            <a:r>
              <a:rPr lang="fr-FR" altLang="ko-KR" sz="13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clinico</a:t>
            </a:r>
            <a:r>
              <a:rPr lang="fr-FR" altLang="ko-KR" sz="13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-biologique ouvert aux gynécologues-obstétriciens, pédiatres, généralistes, biologistes, échographistes, sages-femmes, internes, infirmières et techniciens de laboratoire.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None/>
            </a:pPr>
            <a:endParaRPr lang="fr-FR" altLang="ko-KR" sz="13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0">
              <a:lnSpc>
                <a:spcPct val="110000"/>
              </a:lnSpc>
              <a:spcBef>
                <a:spcPct val="0"/>
              </a:spcBef>
              <a:buClrTx/>
              <a:buSzTx/>
              <a:buNone/>
            </a:pPr>
            <a:r>
              <a:rPr lang="fr-FR" altLang="ko-KR" sz="13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Points forts : </a:t>
            </a:r>
          </a:p>
          <a:p>
            <a:pPr marL="0">
              <a:lnSpc>
                <a:spcPct val="11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ko-KR" sz="1300" dirty="0">
                <a:solidFill>
                  <a:schemeClr val="tx1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* </a:t>
            </a:r>
            <a:r>
              <a:rPr lang="fr-FR" altLang="ko-KR" sz="13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6h de séances interactives de cas </a:t>
            </a:r>
            <a:r>
              <a:rPr lang="fr-FR" altLang="ko-KR" sz="13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clinico</a:t>
            </a:r>
            <a:r>
              <a:rPr lang="fr-FR" altLang="ko-KR" sz="13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-biologiques </a:t>
            </a:r>
          </a:p>
          <a:p>
            <a:pPr marL="0">
              <a:lnSpc>
                <a:spcPct val="11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ko-KR" sz="1300" dirty="0">
                <a:solidFill>
                  <a:schemeClr val="tx1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* </a:t>
            </a:r>
            <a:r>
              <a:rPr lang="fr-FR" altLang="ko-KR" sz="13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rPr>
              <a:t>Possibilité d’enseignements à distance</a:t>
            </a:r>
            <a:endParaRPr lang="fr-FR" sz="13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71" y="4484476"/>
            <a:ext cx="1542051" cy="115653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78CE71D-33A0-453F-B843-D3E33FD261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7" t="22887" r="79659" b="7629"/>
          <a:stretch/>
        </p:blipFill>
        <p:spPr>
          <a:xfrm rot="1263981">
            <a:off x="1917834" y="2102562"/>
            <a:ext cx="1326407" cy="2798604"/>
          </a:xfrm>
          <a:prstGeom prst="rect">
            <a:avLst/>
          </a:prstGeom>
        </p:spPr>
      </p:pic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380">
            <a:off x="2158434" y="2825881"/>
            <a:ext cx="983467" cy="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794617" y="6244884"/>
            <a:ext cx="33562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www.infections-grossesse.com</a:t>
            </a:r>
            <a:r>
              <a:rPr kumimoji="0" lang="fr-FR" altLang="zh-CN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802657CE-0ADC-4949-BF71-D42B7113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163" y="1721632"/>
            <a:ext cx="714702" cy="62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ce réservé du texte 4"/>
          <p:cNvSpPr txBox="1">
            <a:spLocks/>
          </p:cNvSpPr>
          <p:nvPr/>
        </p:nvSpPr>
        <p:spPr>
          <a:xfrm>
            <a:off x="201504" y="5306492"/>
            <a:ext cx="3123976" cy="1361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defTabSz="685800">
              <a:lnSpc>
                <a:spcPct val="90000"/>
              </a:lnSpc>
              <a:spcBef>
                <a:spcPct val="0"/>
              </a:spcBef>
              <a:buClrTx/>
              <a:buSzTx/>
              <a:buFont typeface="Corbel" pitchFamily="34" charset="0"/>
              <a:buNone/>
              <a:defRPr sz="1400">
                <a:latin typeface="+mj-lt"/>
                <a:ea typeface="Times New Roman" panose="02020603050405020304" pitchFamily="18" charset="0"/>
                <a:cs typeface="Calibri Light" panose="020F0302020204030204" pitchFamily="34" charset="0"/>
              </a:defRPr>
            </a:lvl1pPr>
            <a:lvl2pPr marL="342900" indent="-13716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>
                <a:solidFill>
                  <a:schemeClr val="accent1"/>
                </a:solidFill>
              </a:defRPr>
            </a:lvl2pPr>
            <a:lvl3pPr marL="548640" indent="-13716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>
                <a:solidFill>
                  <a:schemeClr val="accent1"/>
                </a:solidFill>
              </a:defRPr>
            </a:lvl3pPr>
            <a:lvl4pPr marL="754380" indent="-13716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920120" indent="-13716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>
                <a:solidFill>
                  <a:schemeClr val="accent1"/>
                </a:solidFill>
              </a:defRPr>
            </a:lvl5pPr>
            <a:lvl6pPr marL="1100000" indent="-1714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>
                <a:solidFill>
                  <a:schemeClr val="accent1"/>
                </a:solidFill>
              </a:defRPr>
            </a:lvl6pPr>
            <a:lvl7pPr marL="1300000" indent="-1714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>
                <a:solidFill>
                  <a:schemeClr val="accent1"/>
                </a:solidFill>
              </a:defRPr>
            </a:lvl7pPr>
            <a:lvl8pPr marL="1500000" indent="-1714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>
                <a:solidFill>
                  <a:schemeClr val="accent1"/>
                </a:solidFill>
              </a:defRPr>
            </a:lvl8pPr>
            <a:lvl9pPr marL="1700000" indent="-1714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>
                <a:solidFill>
                  <a:schemeClr val="accent1"/>
                </a:solidFill>
              </a:defRPr>
            </a:lvl9pPr>
          </a:lstStyle>
          <a:p>
            <a:pPr marL="0" algn="just">
              <a:lnSpc>
                <a:spcPct val="110000"/>
              </a:lnSpc>
            </a:pPr>
            <a:r>
              <a:rPr lang="fr-FR" altLang="zh-CN" dirty="0"/>
              <a:t>Livret d’aide pratique au diagnostic et à la prise en charge des principales infections de la femme enceinte susceptibles de présenter un risque pour le fœtus et/ou le nouveau-né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47" y="1602497"/>
            <a:ext cx="566602" cy="56660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958D171-99A3-7472-4DF6-E4F2BA309662}"/>
              </a:ext>
            </a:extLst>
          </p:cNvPr>
          <p:cNvSpPr txBox="1"/>
          <p:nvPr/>
        </p:nvSpPr>
        <p:spPr>
          <a:xfrm>
            <a:off x="2411760" y="559911"/>
            <a:ext cx="48353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fr-FR" sz="2400" b="0" i="0" dirty="0" err="1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Youtube</a:t>
            </a:r>
            <a:r>
              <a:rPr lang="fr-FR" sz="2400" b="0" i="0" dirty="0">
                <a:solidFill>
                  <a:srgbClr val="21212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: </a:t>
            </a:r>
            <a:r>
              <a:rPr lang="fr-FR" sz="2400" b="0" i="0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9"/>
              </a:rPr>
              <a:t>https://cutt.ly/Qgf7Xct</a:t>
            </a:r>
            <a:endParaRPr lang="fr-FR" sz="2400" b="0" i="0" dirty="0">
              <a:solidFill>
                <a:srgbClr val="21212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>
            <a:extLst>
              <a:ext uri="{FF2B5EF4-FFF2-40B4-BE49-F238E27FC236}">
                <a16:creationId xmlns:a16="http://schemas.microsoft.com/office/drawing/2014/main" id="{AAF14242-7D5F-4975-A4C6-C7B4146A92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528" y="2924944"/>
            <a:ext cx="5627739" cy="1539875"/>
          </a:xfrm>
        </p:spPr>
        <p:txBody>
          <a:bodyPr rtlCol="0">
            <a:noAutofit/>
          </a:bodyPr>
          <a:lstStyle/>
          <a:p>
            <a:r>
              <a:rPr lang="fr-FR" sz="3600" dirty="0"/>
              <a:t>Cas clinique n°2 :</a:t>
            </a:r>
            <a:br>
              <a:rPr lang="fr-FR" sz="3600" dirty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b="1" dirty="0"/>
              <a:t>Interprétation d’une sérologie Toxoplasmose</a:t>
            </a:r>
            <a:endParaRPr lang="fr-FR" sz="3600" dirty="0"/>
          </a:p>
        </p:txBody>
      </p:sp>
      <p:sp>
        <p:nvSpPr>
          <p:cNvPr id="11271" name="ZoneTexte 7">
            <a:extLst>
              <a:ext uri="{FF2B5EF4-FFF2-40B4-BE49-F238E27FC236}">
                <a16:creationId xmlns:a16="http://schemas.microsoft.com/office/drawing/2014/main" id="{8E8CE771-FB02-40AE-8B81-F74FFEA5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426839"/>
            <a:ext cx="2358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Dr </a:t>
            </a:r>
            <a:r>
              <a:rPr lang="fr-FR" altLang="fr-FR"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Sébastien  IMBERT</a:t>
            </a:r>
            <a:endParaRPr lang="fr-FR" altLang="fr-FR" sz="11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/>
            <a:endParaRPr lang="fr-FR" altLang="fr-FR" sz="1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21463" y="15676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6192688" cy="2431435"/>
          </a:xfrm>
          <a:prstGeom prst="rect">
            <a:avLst/>
          </a:prstGeom>
          <a:solidFill>
            <a:srgbClr val="63003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Périnatalité Et Pathogènes (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PEPs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  <a:endParaRPr kumimoji="0" lang="fr-FR" altLang="fr-FR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Groupe de Travail de la Société Française de Microbiologie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10" name="Imag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7" t="37572" r="55243" b="26461"/>
          <a:stretch/>
        </p:blipFill>
        <p:spPr>
          <a:xfrm>
            <a:off x="6372200" y="1340768"/>
            <a:ext cx="1346835" cy="11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7C65CDC6-F918-4ACB-9A53-CDBDA8F17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780928"/>
            <a:ext cx="87566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Définition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1</a:t>
            </a:r>
            <a:r>
              <a:rPr lang="fr-FR" sz="2000" u="none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u="none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plvt</a:t>
            </a: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FR" sz="2000" u="none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2</a:t>
            </a:r>
            <a:r>
              <a:rPr lang="fr-FR" sz="2000" u="none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ème</a:t>
            </a: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000" u="none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plvt</a:t>
            </a: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FR" sz="2000" u="none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+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endParaRPr lang="fr-FR" sz="2000" u="none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endParaRPr lang="fr-FR" sz="2000" u="none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endParaRPr lang="fr-FR" sz="2000" u="none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Circonstances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- Primo-infection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- Vaccination (rubéole, varicelle)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- Discordance en techniques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- Variation  du titre d’IgG autour du seuil 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Stimulation polyclonale spécifique ou non du système immunitaire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SzPct val="95000"/>
              <a:defRPr/>
            </a:pP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- </a:t>
            </a:r>
            <a:r>
              <a:rPr lang="fr-FR" sz="2000" u="none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</a:t>
            </a: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transmis de façon passive  </a:t>
            </a: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9CEF9316-0587-45CF-9100-EC331058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259" y="250195"/>
            <a:ext cx="514140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bIns="0" anchor="b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3333CC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fr-FR" sz="3200" u="none" dirty="0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Il </a:t>
            </a:r>
            <a:r>
              <a:rPr lang="en-US" altLang="fr-FR" sz="3200" u="none" dirty="0" err="1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s’agit</a:t>
            </a:r>
            <a:r>
              <a:rPr lang="en-US" altLang="fr-FR" sz="3200" u="none" dirty="0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fr-FR" sz="3200" u="none" dirty="0" err="1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d’une</a:t>
            </a:r>
            <a:r>
              <a:rPr lang="en-US" altLang="fr-FR" sz="3200" u="none" dirty="0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fr-FR" sz="3200" u="none" dirty="0" err="1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séroconversion</a:t>
            </a:r>
            <a:endParaRPr lang="en-US" altLang="fr-FR" sz="3200" u="none" dirty="0">
              <a:solidFill>
                <a:srgbClr val="F3F6F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0768"/>
            <a:ext cx="1650318" cy="18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1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2">
            <a:extLst>
              <a:ext uri="{FF2B5EF4-FFF2-40B4-BE49-F238E27FC236}">
                <a16:creationId xmlns:a16="http://schemas.microsoft.com/office/drawing/2014/main" id="{9CEF9316-0587-45CF-9100-EC331058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44624"/>
            <a:ext cx="699226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bIns="0" anchor="b">
            <a:spAutoFit/>
          </a:bodyPr>
          <a:lstStyle>
            <a:defPPr>
              <a:defRPr lang="fr-FR"/>
            </a:defPPr>
            <a:lvl1pPr algn="ctr" defTabSz="449263">
              <a:buClr>
                <a:srgbClr val="3333CC"/>
              </a:buClr>
              <a:buSzPct val="100000"/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u="none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3200" dirty="0"/>
              <a:t>3. </a:t>
            </a:r>
            <a:r>
              <a:rPr lang="fr-FR" sz="3200" dirty="0"/>
              <a:t>Il est peu probable qu’il s’agisse d’une primo-infection </a:t>
            </a:r>
            <a:endParaRPr lang="en-US" alt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0768"/>
            <a:ext cx="1650318" cy="18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E78F7A2-532C-4D10-91DC-79A878F2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381" y="93440"/>
            <a:ext cx="9209381" cy="1200329"/>
          </a:xfr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solidFill>
                  <a:srgbClr val="F3F6F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Bilan de 7 années d’activité du CNR Rubéole</a:t>
            </a:r>
            <a:br>
              <a:rPr lang="fr-FR" sz="4000" dirty="0">
                <a:solidFill>
                  <a:srgbClr val="F3F6F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fr-FR" sz="4000" dirty="0">
                <a:solidFill>
                  <a:srgbClr val="F3F6F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(2013-2019)</a:t>
            </a:r>
          </a:p>
        </p:txBody>
      </p:sp>
      <p:sp>
        <p:nvSpPr>
          <p:cNvPr id="96258" name="Espace réservé du contenu 1">
            <a:extLst>
              <a:ext uri="{FF2B5EF4-FFF2-40B4-BE49-F238E27FC236}">
                <a16:creationId xmlns:a16="http://schemas.microsoft.com/office/drawing/2014/main" id="{2F621351-1743-4907-A16D-E2E7D662F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319687"/>
            <a:ext cx="7632848" cy="4641124"/>
          </a:xfrm>
        </p:spPr>
        <p:txBody>
          <a:bodyPr/>
          <a:lstStyle/>
          <a:p>
            <a:pPr marL="301625" lvl="1" indent="0" algn="ctr" eaLnBrk="1" hangingPunct="1">
              <a:lnSpc>
                <a:spcPct val="130000"/>
              </a:lnSpc>
              <a:spcBef>
                <a:spcPct val="0"/>
              </a:spcBef>
              <a:buSzPct val="80000"/>
              <a:buFont typeface="Georgia" panose="02040502050405020303" pitchFamily="18" charset="0"/>
              <a:buNone/>
            </a:pPr>
            <a:endParaRPr lang="fr-FR" altLang="fr-FR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01625" lvl="1" indent="0" algn="ctr" eaLnBrk="1" hangingPunct="1">
              <a:lnSpc>
                <a:spcPct val="130000"/>
              </a:lnSpc>
              <a:spcBef>
                <a:spcPct val="0"/>
              </a:spcBef>
              <a:buSzPct val="80000"/>
              <a:buFont typeface="Georgia" panose="02040502050405020303" pitchFamily="18" charset="0"/>
              <a:buNone/>
            </a:pPr>
            <a:r>
              <a:rPr lang="fr-FR" altLang="fr-FR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899 séroconversion (= apparition de RV-IgG)</a:t>
            </a:r>
          </a:p>
          <a:p>
            <a:pPr marL="301625" lvl="1" indent="0" algn="ctr" eaLnBrk="1" hangingPunct="1">
              <a:lnSpc>
                <a:spcPct val="130000"/>
              </a:lnSpc>
              <a:spcBef>
                <a:spcPct val="0"/>
              </a:spcBef>
              <a:buSzPct val="80000"/>
              <a:buNone/>
            </a:pPr>
            <a:r>
              <a:rPr lang="fr-FR" altLang="fr-FR" sz="2800" u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Soit &gt; 100 suspicions de rubéole gravidique/an !?!</a:t>
            </a:r>
            <a:endParaRPr lang="fr-FR" altLang="fr-FR" sz="3200" u="none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01625" lvl="1" indent="0" algn="ctr" eaLnBrk="1" hangingPunct="1">
              <a:lnSpc>
                <a:spcPct val="130000"/>
              </a:lnSpc>
              <a:spcBef>
                <a:spcPct val="0"/>
              </a:spcBef>
              <a:buSzPct val="80000"/>
              <a:buFont typeface="Georgia" panose="02040502050405020303" pitchFamily="18" charset="0"/>
              <a:buNone/>
            </a:pPr>
            <a:endParaRPr lang="fr-FR" altLang="fr-FR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</a:pPr>
            <a:endParaRPr lang="fr-FR" altLang="fr-FR" sz="3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A958B34F-E95E-45E2-94FF-E46BF0C74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175" y="3911752"/>
            <a:ext cx="9599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RV-</a:t>
            </a:r>
            <a:r>
              <a:rPr lang="fr-FR" sz="2000" u="none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</a:p>
        </p:txBody>
      </p:sp>
      <p:sp>
        <p:nvSpPr>
          <p:cNvPr id="8" name="Text Box 40">
            <a:extLst>
              <a:ext uri="{FF2B5EF4-FFF2-40B4-BE49-F238E27FC236}">
                <a16:creationId xmlns:a16="http://schemas.microsoft.com/office/drawing/2014/main" id="{C80B625F-D5BC-497E-855C-C2979937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077" y="4462146"/>
            <a:ext cx="2686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Patiente non immunisée</a:t>
            </a:r>
          </a:p>
          <a:p>
            <a:pPr algn="ctr" eaLnBrk="1" hangingPunct="1">
              <a:defRPr/>
            </a:pPr>
            <a:r>
              <a:rPr lang="fr-FR" alt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fr-FR" altLang="fr-FR" sz="2000" u="none" baseline="30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ème</a:t>
            </a:r>
            <a:r>
              <a:rPr lang="fr-FR" alt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prélèvement 20 SA</a:t>
            </a:r>
          </a:p>
        </p:txBody>
      </p:sp>
      <p:cxnSp>
        <p:nvCxnSpPr>
          <p:cNvPr id="9" name="AutoShape 48">
            <a:extLst>
              <a:ext uri="{FF2B5EF4-FFF2-40B4-BE49-F238E27FC236}">
                <a16:creationId xmlns:a16="http://schemas.microsoft.com/office/drawing/2014/main" id="{6AB098C3-4A5A-40AE-A89C-967953B162BE}"/>
              </a:ext>
            </a:extLst>
          </p:cNvPr>
          <p:cNvCxnSpPr>
            <a:cxnSpLocks noChangeShapeType="1"/>
            <a:endCxn id="7" idx="0"/>
          </p:cNvCxnSpPr>
          <p:nvPr/>
        </p:nvCxnSpPr>
        <p:spPr bwMode="auto">
          <a:xfrm rot="10800000" flipV="1">
            <a:off x="2371700" y="3348189"/>
            <a:ext cx="2651125" cy="563563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50">
            <a:extLst>
              <a:ext uri="{FF2B5EF4-FFF2-40B4-BE49-F238E27FC236}">
                <a16:creationId xmlns:a16="http://schemas.microsoft.com/office/drawing/2014/main" id="{CB4058EB-78B9-4930-80B0-A95AD0561781}"/>
              </a:ext>
            </a:extLst>
          </p:cNvPr>
          <p:cNvCxnSpPr>
            <a:cxnSpLocks noChangeShapeType="1"/>
            <a:stCxn id="7" idx="2"/>
            <a:endCxn id="8" idx="0"/>
          </p:cNvCxnSpPr>
          <p:nvPr/>
        </p:nvCxnSpPr>
        <p:spPr bwMode="auto">
          <a:xfrm flipH="1">
            <a:off x="2334394" y="4311802"/>
            <a:ext cx="4762" cy="150344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42">
            <a:extLst>
              <a:ext uri="{FF2B5EF4-FFF2-40B4-BE49-F238E27FC236}">
                <a16:creationId xmlns:a16="http://schemas.microsoft.com/office/drawing/2014/main" id="{4A9C2298-6E9A-4A60-9576-576B05043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703" y="5769127"/>
            <a:ext cx="10096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RV-</a:t>
            </a:r>
            <a:r>
              <a:rPr lang="fr-FR" sz="2000" u="none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IgG</a:t>
            </a:r>
            <a:r>
              <a:rPr lang="fr-FR" sz="2000" u="none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</a:p>
        </p:txBody>
      </p:sp>
      <p:cxnSp>
        <p:nvCxnSpPr>
          <p:cNvPr id="12" name="AutoShape 54">
            <a:extLst>
              <a:ext uri="{FF2B5EF4-FFF2-40B4-BE49-F238E27FC236}">
                <a16:creationId xmlns:a16="http://schemas.microsoft.com/office/drawing/2014/main" id="{E60C2975-CDB6-4627-A89E-E7750ABC2BAC}"/>
              </a:ext>
            </a:extLst>
          </p:cNvPr>
          <p:cNvCxnSpPr>
            <a:cxnSpLocks noChangeShapeType="1"/>
            <a:stCxn id="8" idx="2"/>
            <a:endCxn id="11" idx="0"/>
          </p:cNvCxnSpPr>
          <p:nvPr/>
        </p:nvCxnSpPr>
        <p:spPr bwMode="auto">
          <a:xfrm rot="16200000" flipH="1">
            <a:off x="2035864" y="5468700"/>
            <a:ext cx="598956" cy="1897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9869711-E6E4-4846-B6D2-93ED8B81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003" y="4027639"/>
            <a:ext cx="1460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2000" u="non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Immunoblot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0F0F5F-EB9F-43FD-A412-31FC1383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124" y="5580214"/>
            <a:ext cx="20383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2000" u="non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RV-IgM</a:t>
            </a:r>
          </a:p>
          <a:p>
            <a:pPr algn="ctr"/>
            <a:r>
              <a:rPr lang="en-US" altLang="fr-FR" sz="2000" u="non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avidité des RV-IgG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F8E6ED6D-B06E-4267-9F7E-9457C4B4AE89}"/>
              </a:ext>
            </a:extLst>
          </p:cNvPr>
          <p:cNvSpPr/>
          <p:nvPr/>
        </p:nvSpPr>
        <p:spPr>
          <a:xfrm>
            <a:off x="3568675" y="4140352"/>
            <a:ext cx="2679700" cy="17145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u="none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E52CA8CD-BBF1-4E30-8E1F-CEDF72561360}"/>
              </a:ext>
            </a:extLst>
          </p:cNvPr>
          <p:cNvSpPr/>
          <p:nvPr/>
        </p:nvSpPr>
        <p:spPr>
          <a:xfrm>
            <a:off x="3592487" y="5796114"/>
            <a:ext cx="2679700" cy="173038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u="none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88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3832" y="2780928"/>
            <a:ext cx="6546773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386" name="Espace réservé du contenu 1">
            <a:extLst>
              <a:ext uri="{FF2B5EF4-FFF2-40B4-BE49-F238E27FC236}">
                <a16:creationId xmlns:a16="http://schemas.microsoft.com/office/drawing/2014/main" id="{49C1A2C4-5599-40C1-9813-65173A6A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041" y="2060848"/>
            <a:ext cx="7632848" cy="464112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lang="fr-FR" alt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899 séroconversions (2013-2019)</a:t>
            </a:r>
          </a:p>
          <a:p>
            <a:pPr marL="0" indent="0" eaLnBrk="1" hangingPunct="1"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lang="fr-FR" alt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* 892 (99,2 %) N’étaient PAS des primo-infections rubéoleuses</a:t>
            </a:r>
          </a:p>
          <a:p>
            <a:pPr marL="0" indent="0" eaLnBrk="1" hangingPunct="1"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lang="fr-FR" alt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* 5 (0.6 %) étaient des primo-infections post-vaccinales</a:t>
            </a:r>
          </a:p>
          <a:p>
            <a:pPr marL="0" indent="0" eaLnBrk="1" hangingPunct="1"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lang="fr-FR" altLang="fr-FR" sz="20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* 2 (0.2 %)  étaient des primo-infections gravidiques</a:t>
            </a:r>
          </a:p>
          <a:p>
            <a:pPr marL="627063" lvl="2" indent="0"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fr-FR" altLang="fr-FR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ACDDE6F-7E50-40C2-A566-9EFDFD9ADD4B}"/>
              </a:ext>
            </a:extLst>
          </p:cNvPr>
          <p:cNvSpPr txBox="1"/>
          <p:nvPr/>
        </p:nvSpPr>
        <p:spPr>
          <a:xfrm>
            <a:off x="6804248" y="5805264"/>
            <a:ext cx="1838965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1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Bouthry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et al J Clin </a:t>
            </a:r>
            <a:r>
              <a:rPr lang="fr-FR" sz="1100" i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Virol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2020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0E78F7A2-532C-4D10-91DC-79A878F2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12" y="119358"/>
            <a:ext cx="7401193" cy="1200329"/>
          </a:xfr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solidFill>
                  <a:srgbClr val="F3F6F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Bilan de 7 années d’activité du CNR</a:t>
            </a:r>
            <a:br>
              <a:rPr lang="fr-FR" sz="4000" dirty="0">
                <a:solidFill>
                  <a:srgbClr val="F3F6F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fr-FR" sz="4000" dirty="0">
                <a:solidFill>
                  <a:srgbClr val="F3F6F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(2013-2019)</a:t>
            </a:r>
          </a:p>
        </p:txBody>
      </p:sp>
    </p:spTree>
    <p:extLst>
      <p:ext uri="{BB962C8B-B14F-4D97-AF65-F5344CB8AC3E}">
        <p14:creationId xmlns:p14="http://schemas.microsoft.com/office/powerpoint/2010/main" val="35101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2">
            <a:extLst>
              <a:ext uri="{FF2B5EF4-FFF2-40B4-BE49-F238E27FC236}">
                <a16:creationId xmlns:a16="http://schemas.microsoft.com/office/drawing/2014/main" id="{9CEF9316-0587-45CF-9100-EC331058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44624"/>
            <a:ext cx="699226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bIns="0" anchor="b">
            <a:spAutoFit/>
          </a:bodyPr>
          <a:lstStyle>
            <a:defPPr>
              <a:defRPr lang="fr-FR"/>
            </a:defPPr>
            <a:lvl1pPr algn="ctr" defTabSz="449263">
              <a:buClr>
                <a:srgbClr val="3333CC"/>
              </a:buClr>
              <a:buSzPct val="100000"/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u="none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3200" dirty="0"/>
              <a:t>2. </a:t>
            </a:r>
            <a:r>
              <a:rPr lang="fr-FR" sz="3200" dirty="0"/>
              <a:t>Il est très probable qu’il s’agisse d’une primo-infection </a:t>
            </a:r>
            <a:endParaRPr lang="en-US" altLang="fr-FR" sz="3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19" y="1628800"/>
            <a:ext cx="1736975" cy="18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2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2">
            <a:extLst>
              <a:ext uri="{FF2B5EF4-FFF2-40B4-BE49-F238E27FC236}">
                <a16:creationId xmlns:a16="http://schemas.microsoft.com/office/drawing/2014/main" id="{9CEF9316-0587-45CF-9100-EC331058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99" y="315185"/>
            <a:ext cx="6992263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bIns="0" anchor="b">
            <a:spAutoFit/>
          </a:bodyPr>
          <a:lstStyle>
            <a:defPPr>
              <a:defRPr lang="fr-FR"/>
            </a:defPPr>
            <a:lvl1pPr algn="ctr" defTabSz="449263">
              <a:buClr>
                <a:srgbClr val="3333CC"/>
              </a:buClr>
              <a:buSzPct val="100000"/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u="none">
                <a:solidFill>
                  <a:srgbClr val="F3F6F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u="sng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4000" dirty="0"/>
              <a:t>Vaccination </a:t>
            </a:r>
            <a:r>
              <a:rPr lang="en-US" altLang="fr-FR" sz="4000" dirty="0" err="1"/>
              <a:t>dans</a:t>
            </a:r>
            <a:r>
              <a:rPr lang="en-US" altLang="fr-FR" sz="4000" dirty="0"/>
              <a:t> le monde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3"/>
          <a:stretch>
            <a:fillRect/>
          </a:stretch>
        </p:blipFill>
        <p:spPr bwMode="auto">
          <a:xfrm>
            <a:off x="122238" y="1844824"/>
            <a:ext cx="8824912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75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87"/>
          <a:stretch>
            <a:fillRect/>
          </a:stretch>
        </p:blipFill>
        <p:spPr bwMode="auto">
          <a:xfrm>
            <a:off x="122238" y="1352787"/>
            <a:ext cx="8824912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886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2238" y="1900883"/>
            <a:ext cx="3852862" cy="164837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E40059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388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FF388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9C007F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9C007F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9C007F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9C007F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9C007F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fr-FR" altLang="fr-FR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2018</a:t>
            </a:r>
          </a:p>
          <a:p>
            <a:pPr algn="ctr">
              <a:spcBef>
                <a:spcPct val="0"/>
              </a:spcBef>
            </a:pPr>
            <a:r>
              <a:rPr lang="fr-FR" altLang="fr-FR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168/194 pays soit 87 % </a:t>
            </a:r>
          </a:p>
          <a:p>
            <a:pPr algn="ctr">
              <a:spcBef>
                <a:spcPct val="0"/>
              </a:spcBef>
            </a:pPr>
            <a:r>
              <a:rPr lang="fr-FR" altLang="fr-FR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soit 69 % naissances</a:t>
            </a:r>
          </a:p>
          <a:p>
            <a:pPr algn="ctr">
              <a:spcBef>
                <a:spcPct val="0"/>
              </a:spcBef>
            </a:pPr>
            <a:endParaRPr lang="fr-FR" altLang="fr-FR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altLang="fr-FR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altLang="fr-FR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altLang="fr-FR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altLang="fr-FR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31" y="4559036"/>
            <a:ext cx="3978683" cy="228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22238" y="4382170"/>
            <a:ext cx="4360454" cy="2462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marL="363538" indent="-255588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E40059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388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FF388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9C007F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9C007F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9C007F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9C007F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9C007F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marL="107950" indent="0">
              <a:buClr>
                <a:srgbClr val="9C0042"/>
              </a:buClr>
            </a:pPr>
            <a:r>
              <a:rPr lang="fr-FR" alt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Europe (2020)</a:t>
            </a:r>
          </a:p>
          <a:p>
            <a:pPr marL="107950" indent="0">
              <a:buClr>
                <a:srgbClr val="9C0042"/>
              </a:buClr>
            </a:pPr>
            <a:endParaRPr lang="fr-FR" altLang="fr-FR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rgbClr val="9C0042"/>
              </a:buClr>
              <a:buFont typeface="Georgia" panose="02040502050405020303" pitchFamily="18" charset="0"/>
              <a:buChar char="•"/>
            </a:pPr>
            <a:r>
              <a:rPr lang="fr-FR" alt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26/51 pays ont éliminé la Rubéole</a:t>
            </a:r>
          </a:p>
          <a:p>
            <a:pPr>
              <a:buClr>
                <a:srgbClr val="9C0042"/>
              </a:buClr>
              <a:buFont typeface="Georgia" panose="02040502050405020303" pitchFamily="18" charset="0"/>
              <a:buChar char="•"/>
            </a:pPr>
            <a:r>
              <a:rPr lang="fr-FR" alt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Tous les pays ont le vaccin à valence Rubéole dans leur programme national de vaccination (&gt; 70% dans le monde)</a:t>
            </a:r>
          </a:p>
          <a:p>
            <a:pPr>
              <a:buClr>
                <a:srgbClr val="9C0042"/>
              </a:buClr>
              <a:buFont typeface="Georgia" panose="02040502050405020303" pitchFamily="18" charset="0"/>
              <a:buChar char="•"/>
            </a:pPr>
            <a:r>
              <a:rPr lang="fr-FR" altLang="fr-FR" sz="18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Seroprevalence</a:t>
            </a:r>
            <a:r>
              <a:rPr lang="fr-FR" altLang="fr-FR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très élevée </a:t>
            </a:r>
            <a:r>
              <a:rPr lang="fr-FR" alt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…. MAIS couverture vaccinale incomplète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679927" y="4233062"/>
            <a:ext cx="2016224" cy="40344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63538" indent="-255588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E40059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388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FF388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9C007F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9C007F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9C007F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9C007F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9C007F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marL="107950" indent="0">
              <a:buClr>
                <a:srgbClr val="9C0042"/>
              </a:buClr>
            </a:pPr>
            <a:r>
              <a:rPr lang="fr-FR" alt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Amériques (2015)</a:t>
            </a:r>
          </a:p>
          <a:p>
            <a:pPr marL="107950" indent="0">
              <a:buClr>
                <a:srgbClr val="9C0042"/>
              </a:buClr>
            </a:pPr>
            <a:endParaRPr lang="fr-FR" altLang="fr-FR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3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NAME" val="Conséquences cliniquesde la transmission materno-fœtale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64"/>
</p:tagLst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1_Thème Office">
  <a:themeElements>
    <a:clrScheme name="UPSaclay">
      <a:dk1>
        <a:srgbClr val="63003C"/>
      </a:dk1>
      <a:lt1>
        <a:srgbClr val="FFFFFF"/>
      </a:lt1>
      <a:dk2>
        <a:srgbClr val="000000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Novartis 2016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0460A9"/>
      </a:accent1>
      <a:accent2>
        <a:srgbClr val="E74A21"/>
      </a:accent2>
      <a:accent3>
        <a:srgbClr val="EC9A1E"/>
      </a:accent3>
      <a:accent4>
        <a:srgbClr val="8D1F1B"/>
      </a:accent4>
      <a:accent5>
        <a:srgbClr val="7F7F7F"/>
      </a:accent5>
      <a:accent6>
        <a:srgbClr val="404040"/>
      </a:accent6>
      <a:hlink>
        <a:srgbClr val="0460A9"/>
      </a:hlink>
      <a:folHlink>
        <a:srgbClr val="0460A9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ésentation3" id="{9028B059-26DE-804D-857F-BBC9CF86C5A4}" vid="{BB0ABBEF-A212-3241-9CF9-FD6874A02E9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vil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Débit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Débit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1940</Words>
  <Application>Microsoft Office PowerPoint</Application>
  <PresentationFormat>Affichage à l'écran (4:3)</PresentationFormat>
  <Paragraphs>451</Paragraphs>
  <Slides>32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50" baseType="lpstr">
      <vt:lpstr>Microsoft YaHei</vt:lpstr>
      <vt:lpstr>Arial</vt:lpstr>
      <vt:lpstr>Arial Unicode MS</vt:lpstr>
      <vt:lpstr>Batang</vt:lpstr>
      <vt:lpstr>Calibri</vt:lpstr>
      <vt:lpstr>Calibri Courant</vt:lpstr>
      <vt:lpstr>Calibri Light</vt:lpstr>
      <vt:lpstr>Corbel</vt:lpstr>
      <vt:lpstr>Georgia</vt:lpstr>
      <vt:lpstr>Helvetica Neue Light</vt:lpstr>
      <vt:lpstr>Noto Naskh Arabic UI</vt:lpstr>
      <vt:lpstr>Open Sans</vt:lpstr>
      <vt:lpstr>Symbol</vt:lpstr>
      <vt:lpstr>Times New Roman</vt:lpstr>
      <vt:lpstr>Wingdings</vt:lpstr>
      <vt:lpstr>Wingdings 2</vt:lpstr>
      <vt:lpstr>1_Thème Office</vt:lpstr>
      <vt:lpstr>1_blank</vt:lpstr>
      <vt:lpstr>Cas clinique n°1 :   Interprétation d’une sérologie Rubéole</vt:lpstr>
      <vt:lpstr>Présentation PowerPoint</vt:lpstr>
      <vt:lpstr>Réponses</vt:lpstr>
      <vt:lpstr>Présentation PowerPoint</vt:lpstr>
      <vt:lpstr>Présentation PowerPoint</vt:lpstr>
      <vt:lpstr>Bilan de 7 années d’activité du CNR Rubéole (2013-2019)</vt:lpstr>
      <vt:lpstr>Bilan de 7 années d’activité du CNR (2013-2019)</vt:lpstr>
      <vt:lpstr>Présentation PowerPoint</vt:lpstr>
      <vt:lpstr>Présentation PowerPoint</vt:lpstr>
      <vt:lpstr>Présentation PowerPoint</vt:lpstr>
      <vt:lpstr>Présentation PowerPoint</vt:lpstr>
      <vt:lpstr>Impact de la vaccination sur le titre d’IgG</vt:lpstr>
      <vt:lpstr>Titre faibles/discordances et protection</vt:lpstr>
      <vt:lpstr>Titre faibles/discordances et protection</vt:lpstr>
      <vt:lpstr>Présentation PowerPoint</vt:lpstr>
      <vt:lpstr>Présentation PowerPoint</vt:lpstr>
      <vt:lpstr>Présentation PowerPoint</vt:lpstr>
      <vt:lpstr>Réponses</vt:lpstr>
      <vt:lpstr>Présentation PowerPoint</vt:lpstr>
      <vt:lpstr>Présentation PowerPoint</vt:lpstr>
      <vt:lpstr>Corrélation des tests IgG rubéole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Interpretation du dépistage Rubéole</vt:lpstr>
      <vt:lpstr>Présentation PowerPoint</vt:lpstr>
      <vt:lpstr>Présentation PowerPoint</vt:lpstr>
      <vt:lpstr>Pour « tout » savoir en infectiologie périnatale</vt:lpstr>
      <vt:lpstr>Cas clinique n°2 :  Interprétation d’une sérologie Toxoplasmose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université de rang mondial,  un territoire unique en Europe</dc:title>
  <dc:creator>PARIS Virginie</dc:creator>
  <cp:lastModifiedBy>VAULOUP FELLOUS Christelle (PBR)</cp:lastModifiedBy>
  <cp:revision>754</cp:revision>
  <cp:lastPrinted>2022-11-20T13:37:18Z</cp:lastPrinted>
  <dcterms:created xsi:type="dcterms:W3CDTF">2016-06-22T14:04:38Z</dcterms:created>
  <dcterms:modified xsi:type="dcterms:W3CDTF">2024-03-12T11:28:17Z</dcterms:modified>
</cp:coreProperties>
</file>